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4" r:id="rId3"/>
    <p:sldId id="265" r:id="rId4"/>
    <p:sldId id="266" r:id="rId5"/>
    <p:sldId id="267" r:id="rId6"/>
    <p:sldId id="299" r:id="rId7"/>
    <p:sldId id="298" r:id="rId8"/>
    <p:sldId id="297" r:id="rId9"/>
    <p:sldId id="283" r:id="rId10"/>
    <p:sldId id="300" r:id="rId11"/>
    <p:sldId id="286" r:id="rId12"/>
    <p:sldId id="289" r:id="rId13"/>
    <p:sldId id="288" r:id="rId14"/>
    <p:sldId id="291" r:id="rId15"/>
    <p:sldId id="290" r:id="rId16"/>
    <p:sldId id="294" r:id="rId17"/>
    <p:sldId id="296"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27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60"/>
  </p:normalViewPr>
  <p:slideViewPr>
    <p:cSldViewPr snapToGrid="0">
      <p:cViewPr varScale="1">
        <p:scale>
          <a:sx n="75" d="100"/>
          <a:sy n="75" d="100"/>
        </p:scale>
        <p:origin x="53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48E667-CC7D-495A-803C-A2BAB4F0B104}" type="doc">
      <dgm:prSet loTypeId="urn:microsoft.com/office/officeart/2005/8/layout/vList3" loCatId="list" qsTypeId="urn:microsoft.com/office/officeart/2005/8/quickstyle/simple1" qsCatId="simple" csTypeId="urn:microsoft.com/office/officeart/2005/8/colors/colorful4" csCatId="colorful" phldr="1"/>
      <dgm:spPr/>
    </dgm:pt>
    <dgm:pt modelId="{C5B74390-9280-4A4C-87FE-945559675303}">
      <dgm:prSet phldrT="[Text]" custT="1"/>
      <dgm:spPr/>
      <dgm:t>
        <a:bodyPr/>
        <a:lstStyle/>
        <a:p>
          <a:r>
            <a:rPr lang="en-US" sz="2000" b="1" dirty="0" smtClean="0"/>
            <a:t>Prerequisite </a:t>
          </a:r>
        </a:p>
        <a:p>
          <a:r>
            <a:rPr lang="en-US" sz="2000" dirty="0" smtClean="0"/>
            <a:t>Dataset, Python (v3.11.5) and packages (Pandas), ML framework (</a:t>
          </a:r>
          <a:r>
            <a:rPr lang="en-US" sz="2000" dirty="0" err="1" smtClean="0"/>
            <a:t>Scikit</a:t>
          </a:r>
          <a:r>
            <a:rPr lang="en-US" sz="2000" dirty="0" smtClean="0"/>
            <a:t> Learn) etc.</a:t>
          </a:r>
          <a:endParaRPr lang="en-US" sz="2000" dirty="0"/>
        </a:p>
      </dgm:t>
    </dgm:pt>
    <dgm:pt modelId="{25BECB7E-D4A4-4739-B0A9-C87C8CC9562C}" type="parTrans" cxnId="{6028E62C-E995-47D8-98A6-8A4BF05E46BD}">
      <dgm:prSet/>
      <dgm:spPr/>
      <dgm:t>
        <a:bodyPr/>
        <a:lstStyle/>
        <a:p>
          <a:endParaRPr lang="en-US"/>
        </a:p>
      </dgm:t>
    </dgm:pt>
    <dgm:pt modelId="{BEE53BBF-E223-4BE4-9085-72326A7E3A60}" type="sibTrans" cxnId="{6028E62C-E995-47D8-98A6-8A4BF05E46BD}">
      <dgm:prSet/>
      <dgm:spPr/>
      <dgm:t>
        <a:bodyPr/>
        <a:lstStyle/>
        <a:p>
          <a:endParaRPr lang="en-US"/>
        </a:p>
      </dgm:t>
    </dgm:pt>
    <dgm:pt modelId="{AE2766A3-EC66-4389-8A5A-3E21D3093B19}">
      <dgm:prSet phldrT="[Text]" custT="1"/>
      <dgm:spPr/>
      <dgm:t>
        <a:bodyPr/>
        <a:lstStyle/>
        <a:p>
          <a:r>
            <a:rPr lang="en-US" sz="2000" b="1" i="1" dirty="0" smtClean="0"/>
            <a:t>Step 1: Data Splitting</a:t>
          </a:r>
          <a:endParaRPr lang="en-US" sz="2000" b="1" dirty="0" smtClean="0"/>
        </a:p>
      </dgm:t>
    </dgm:pt>
    <dgm:pt modelId="{4D5DFAC1-2253-4EEF-840E-4E9A37C736DE}" type="parTrans" cxnId="{8D2BE3CC-6050-4950-913F-DCCE7190BDFC}">
      <dgm:prSet/>
      <dgm:spPr/>
      <dgm:t>
        <a:bodyPr/>
        <a:lstStyle/>
        <a:p>
          <a:endParaRPr lang="en-US"/>
        </a:p>
      </dgm:t>
    </dgm:pt>
    <dgm:pt modelId="{66094CD3-4B15-4AC0-B360-8A68675916EA}" type="sibTrans" cxnId="{8D2BE3CC-6050-4950-913F-DCCE7190BDFC}">
      <dgm:prSet/>
      <dgm:spPr/>
      <dgm:t>
        <a:bodyPr/>
        <a:lstStyle/>
        <a:p>
          <a:endParaRPr lang="en-US"/>
        </a:p>
      </dgm:t>
    </dgm:pt>
    <dgm:pt modelId="{26C232D3-BC06-4706-AA94-6A57012BD94B}">
      <dgm:prSet phldrT="[Text]" custT="1"/>
      <dgm:spPr/>
      <dgm:t>
        <a:bodyPr/>
        <a:lstStyle/>
        <a:p>
          <a:r>
            <a:rPr lang="en-US" sz="2000" b="1" i="1" dirty="0" smtClean="0"/>
            <a:t>Step 2: Model Building (Objective 1)</a:t>
          </a:r>
          <a:endParaRPr lang="en-US" sz="2000" b="1" dirty="0" smtClean="0"/>
        </a:p>
        <a:p>
          <a:r>
            <a:rPr lang="en-US" sz="2000" dirty="0" smtClean="0"/>
            <a:t>Supervised ML techniques</a:t>
          </a:r>
        </a:p>
        <a:p>
          <a:r>
            <a:rPr lang="en-US" sz="2000" dirty="0" smtClean="0"/>
            <a:t>Decision trees, random forests, logistic regression, and support vector machines from </a:t>
          </a:r>
          <a:r>
            <a:rPr lang="en-US" sz="2000" dirty="0" err="1" smtClean="0"/>
            <a:t>Scikit</a:t>
          </a:r>
          <a:r>
            <a:rPr lang="en-US" sz="2000" dirty="0" smtClean="0"/>
            <a:t> Learn</a:t>
          </a:r>
          <a:endParaRPr lang="en-US" sz="2000" dirty="0"/>
        </a:p>
      </dgm:t>
    </dgm:pt>
    <dgm:pt modelId="{31A458C6-171B-4BD0-845F-E0EC8BE2333E}" type="parTrans" cxnId="{24FA10A6-E06F-4EFF-B385-10787116C9B3}">
      <dgm:prSet/>
      <dgm:spPr/>
      <dgm:t>
        <a:bodyPr/>
        <a:lstStyle/>
        <a:p>
          <a:endParaRPr lang="en-US"/>
        </a:p>
      </dgm:t>
    </dgm:pt>
    <dgm:pt modelId="{0E64091D-9070-4BBF-8192-0D62EB1413B5}" type="sibTrans" cxnId="{24FA10A6-E06F-4EFF-B385-10787116C9B3}">
      <dgm:prSet/>
      <dgm:spPr/>
      <dgm:t>
        <a:bodyPr/>
        <a:lstStyle/>
        <a:p>
          <a:endParaRPr lang="en-US"/>
        </a:p>
      </dgm:t>
    </dgm:pt>
    <dgm:pt modelId="{5E793BB5-1D22-4964-9057-4FF14531235B}" type="pres">
      <dgm:prSet presAssocID="{8A48E667-CC7D-495A-803C-A2BAB4F0B104}" presName="linearFlow" presStyleCnt="0">
        <dgm:presLayoutVars>
          <dgm:dir/>
          <dgm:resizeHandles val="exact"/>
        </dgm:presLayoutVars>
      </dgm:prSet>
      <dgm:spPr/>
    </dgm:pt>
    <dgm:pt modelId="{53BADD35-0598-457C-8716-E777AFDFC1F7}" type="pres">
      <dgm:prSet presAssocID="{C5B74390-9280-4A4C-87FE-945559675303}" presName="composite" presStyleCnt="0"/>
      <dgm:spPr/>
    </dgm:pt>
    <dgm:pt modelId="{AADD5E5D-5FB1-4222-A983-1F432E91F1DE}" type="pres">
      <dgm:prSet presAssocID="{C5B74390-9280-4A4C-87FE-945559675303}" presName="imgShp" presStyleLbl="fgImgPlace1" presStyleIdx="0" presStyleCnt="3" custLinFactNeighborX="-668" custLinFactNeighborY="-21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dgm:spPr>
    </dgm:pt>
    <dgm:pt modelId="{95E26F49-65A9-44F6-86C3-80A15FB839CD}" type="pres">
      <dgm:prSet presAssocID="{C5B74390-9280-4A4C-87FE-945559675303}" presName="txShp" presStyleLbl="node1" presStyleIdx="0" presStyleCnt="3" custScaleX="116787" custScaleY="124614">
        <dgm:presLayoutVars>
          <dgm:bulletEnabled val="1"/>
        </dgm:presLayoutVars>
      </dgm:prSet>
      <dgm:spPr/>
      <dgm:t>
        <a:bodyPr/>
        <a:lstStyle/>
        <a:p>
          <a:endParaRPr lang="en-US"/>
        </a:p>
      </dgm:t>
    </dgm:pt>
    <dgm:pt modelId="{4160C23F-CE81-4A00-B025-20BC80DD3C43}" type="pres">
      <dgm:prSet presAssocID="{BEE53BBF-E223-4BE4-9085-72326A7E3A60}" presName="spacing" presStyleCnt="0"/>
      <dgm:spPr/>
    </dgm:pt>
    <dgm:pt modelId="{8F0FEEF9-EBBC-419C-BD3F-12BFE28C079E}" type="pres">
      <dgm:prSet presAssocID="{AE2766A3-EC66-4389-8A5A-3E21D3093B19}" presName="composite" presStyleCnt="0"/>
      <dgm:spPr/>
    </dgm:pt>
    <dgm:pt modelId="{D0A777B7-B5CC-48BD-9992-C62D628382A0}" type="pres">
      <dgm:prSet presAssocID="{AE2766A3-EC66-4389-8A5A-3E21D3093B19}"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dgm:spPr>
    </dgm:pt>
    <dgm:pt modelId="{EEE524D6-064E-461F-94DE-B060245A0897}" type="pres">
      <dgm:prSet presAssocID="{AE2766A3-EC66-4389-8A5A-3E21D3093B19}" presName="txShp" presStyleLbl="node1" presStyleIdx="1" presStyleCnt="3" custScaleX="118313">
        <dgm:presLayoutVars>
          <dgm:bulletEnabled val="1"/>
        </dgm:presLayoutVars>
      </dgm:prSet>
      <dgm:spPr/>
      <dgm:t>
        <a:bodyPr/>
        <a:lstStyle/>
        <a:p>
          <a:endParaRPr lang="en-US"/>
        </a:p>
      </dgm:t>
    </dgm:pt>
    <dgm:pt modelId="{D3E90609-1982-43E1-9A6F-36D6AD8297FF}" type="pres">
      <dgm:prSet presAssocID="{66094CD3-4B15-4AC0-B360-8A68675916EA}" presName="spacing" presStyleCnt="0"/>
      <dgm:spPr/>
    </dgm:pt>
    <dgm:pt modelId="{AACB5710-8699-4419-8F04-36F255F8111F}" type="pres">
      <dgm:prSet presAssocID="{26C232D3-BC06-4706-AA94-6A57012BD94B}" presName="composite" presStyleCnt="0"/>
      <dgm:spPr/>
    </dgm:pt>
    <dgm:pt modelId="{368481C3-B235-404D-95EA-28F2C966B382}" type="pres">
      <dgm:prSet presAssocID="{26C232D3-BC06-4706-AA94-6A57012BD94B}"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pt>
    <dgm:pt modelId="{D434BBC7-CE14-4C81-8E95-C26ED028718C}" type="pres">
      <dgm:prSet presAssocID="{26C232D3-BC06-4706-AA94-6A57012BD94B}" presName="txShp" presStyleLbl="node1" presStyleIdx="2" presStyleCnt="3" custScaleX="115834" custScaleY="149234">
        <dgm:presLayoutVars>
          <dgm:bulletEnabled val="1"/>
        </dgm:presLayoutVars>
      </dgm:prSet>
      <dgm:spPr/>
      <dgm:t>
        <a:bodyPr/>
        <a:lstStyle/>
        <a:p>
          <a:endParaRPr lang="en-US"/>
        </a:p>
      </dgm:t>
    </dgm:pt>
  </dgm:ptLst>
  <dgm:cxnLst>
    <dgm:cxn modelId="{3192060F-6D6A-44A7-96F6-9AD7A08F1FE1}" type="presOf" srcId="{AE2766A3-EC66-4389-8A5A-3E21D3093B19}" destId="{EEE524D6-064E-461F-94DE-B060245A0897}" srcOrd="0" destOrd="0" presId="urn:microsoft.com/office/officeart/2005/8/layout/vList3"/>
    <dgm:cxn modelId="{2C23E65F-B5BF-4ECD-BC4C-673AA00D6500}" type="presOf" srcId="{26C232D3-BC06-4706-AA94-6A57012BD94B}" destId="{D434BBC7-CE14-4C81-8E95-C26ED028718C}" srcOrd="0" destOrd="0" presId="urn:microsoft.com/office/officeart/2005/8/layout/vList3"/>
    <dgm:cxn modelId="{8D2BE3CC-6050-4950-913F-DCCE7190BDFC}" srcId="{8A48E667-CC7D-495A-803C-A2BAB4F0B104}" destId="{AE2766A3-EC66-4389-8A5A-3E21D3093B19}" srcOrd="1" destOrd="0" parTransId="{4D5DFAC1-2253-4EEF-840E-4E9A37C736DE}" sibTransId="{66094CD3-4B15-4AC0-B360-8A68675916EA}"/>
    <dgm:cxn modelId="{2C9368CE-00EB-45CD-8FCA-4D176292818C}" type="presOf" srcId="{C5B74390-9280-4A4C-87FE-945559675303}" destId="{95E26F49-65A9-44F6-86C3-80A15FB839CD}" srcOrd="0" destOrd="0" presId="urn:microsoft.com/office/officeart/2005/8/layout/vList3"/>
    <dgm:cxn modelId="{21E701F8-B816-4084-A1C6-72C350EA477D}" type="presOf" srcId="{8A48E667-CC7D-495A-803C-A2BAB4F0B104}" destId="{5E793BB5-1D22-4964-9057-4FF14531235B}" srcOrd="0" destOrd="0" presId="urn:microsoft.com/office/officeart/2005/8/layout/vList3"/>
    <dgm:cxn modelId="{24FA10A6-E06F-4EFF-B385-10787116C9B3}" srcId="{8A48E667-CC7D-495A-803C-A2BAB4F0B104}" destId="{26C232D3-BC06-4706-AA94-6A57012BD94B}" srcOrd="2" destOrd="0" parTransId="{31A458C6-171B-4BD0-845F-E0EC8BE2333E}" sibTransId="{0E64091D-9070-4BBF-8192-0D62EB1413B5}"/>
    <dgm:cxn modelId="{6028E62C-E995-47D8-98A6-8A4BF05E46BD}" srcId="{8A48E667-CC7D-495A-803C-A2BAB4F0B104}" destId="{C5B74390-9280-4A4C-87FE-945559675303}" srcOrd="0" destOrd="0" parTransId="{25BECB7E-D4A4-4739-B0A9-C87C8CC9562C}" sibTransId="{BEE53BBF-E223-4BE4-9085-72326A7E3A60}"/>
    <dgm:cxn modelId="{40E15799-5D24-4CFF-9BD7-C35B4F77C241}" type="presParOf" srcId="{5E793BB5-1D22-4964-9057-4FF14531235B}" destId="{53BADD35-0598-457C-8716-E777AFDFC1F7}" srcOrd="0" destOrd="0" presId="urn:microsoft.com/office/officeart/2005/8/layout/vList3"/>
    <dgm:cxn modelId="{CB9DD2A6-6783-4878-812F-774037974E04}" type="presParOf" srcId="{53BADD35-0598-457C-8716-E777AFDFC1F7}" destId="{AADD5E5D-5FB1-4222-A983-1F432E91F1DE}" srcOrd="0" destOrd="0" presId="urn:microsoft.com/office/officeart/2005/8/layout/vList3"/>
    <dgm:cxn modelId="{11F4ABA4-2152-4AF1-9CC5-733F03529374}" type="presParOf" srcId="{53BADD35-0598-457C-8716-E777AFDFC1F7}" destId="{95E26F49-65A9-44F6-86C3-80A15FB839CD}" srcOrd="1" destOrd="0" presId="urn:microsoft.com/office/officeart/2005/8/layout/vList3"/>
    <dgm:cxn modelId="{DAE5DF3B-6252-4E63-B6E4-6F25D4A75282}" type="presParOf" srcId="{5E793BB5-1D22-4964-9057-4FF14531235B}" destId="{4160C23F-CE81-4A00-B025-20BC80DD3C43}" srcOrd="1" destOrd="0" presId="urn:microsoft.com/office/officeart/2005/8/layout/vList3"/>
    <dgm:cxn modelId="{4C608882-00B2-43A9-B80E-A4C0B30B9DCE}" type="presParOf" srcId="{5E793BB5-1D22-4964-9057-4FF14531235B}" destId="{8F0FEEF9-EBBC-419C-BD3F-12BFE28C079E}" srcOrd="2" destOrd="0" presId="urn:microsoft.com/office/officeart/2005/8/layout/vList3"/>
    <dgm:cxn modelId="{1B22C7D9-CF3D-44EF-8E67-3C9B4152C72C}" type="presParOf" srcId="{8F0FEEF9-EBBC-419C-BD3F-12BFE28C079E}" destId="{D0A777B7-B5CC-48BD-9992-C62D628382A0}" srcOrd="0" destOrd="0" presId="urn:microsoft.com/office/officeart/2005/8/layout/vList3"/>
    <dgm:cxn modelId="{45D847F3-5D68-488D-B604-7C1832396546}" type="presParOf" srcId="{8F0FEEF9-EBBC-419C-BD3F-12BFE28C079E}" destId="{EEE524D6-064E-461F-94DE-B060245A0897}" srcOrd="1" destOrd="0" presId="urn:microsoft.com/office/officeart/2005/8/layout/vList3"/>
    <dgm:cxn modelId="{F60EF13A-A9B7-4B12-8880-73CDBFC6888F}" type="presParOf" srcId="{5E793BB5-1D22-4964-9057-4FF14531235B}" destId="{D3E90609-1982-43E1-9A6F-36D6AD8297FF}" srcOrd="3" destOrd="0" presId="urn:microsoft.com/office/officeart/2005/8/layout/vList3"/>
    <dgm:cxn modelId="{B13E67CA-D286-4773-B595-6CF6D86E8B1F}" type="presParOf" srcId="{5E793BB5-1D22-4964-9057-4FF14531235B}" destId="{AACB5710-8699-4419-8F04-36F255F8111F}" srcOrd="4" destOrd="0" presId="urn:microsoft.com/office/officeart/2005/8/layout/vList3"/>
    <dgm:cxn modelId="{F753E360-78E6-4833-9BE5-93CBAD645D66}" type="presParOf" srcId="{AACB5710-8699-4419-8F04-36F255F8111F}" destId="{368481C3-B235-404D-95EA-28F2C966B382}" srcOrd="0" destOrd="0" presId="urn:microsoft.com/office/officeart/2005/8/layout/vList3"/>
    <dgm:cxn modelId="{6E20CCCF-4C51-4394-8706-A832D08E528F}" type="presParOf" srcId="{AACB5710-8699-4419-8F04-36F255F8111F}" destId="{D434BBC7-CE14-4C81-8E95-C26ED028718C}"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48E667-CC7D-495A-803C-A2BAB4F0B104}" type="doc">
      <dgm:prSet loTypeId="urn:microsoft.com/office/officeart/2005/8/layout/vList3" loCatId="list" qsTypeId="urn:microsoft.com/office/officeart/2005/8/quickstyle/simple1" qsCatId="simple" csTypeId="urn:microsoft.com/office/officeart/2005/8/colors/colorful1" csCatId="colorful" phldr="1"/>
      <dgm:spPr/>
    </dgm:pt>
    <dgm:pt modelId="{C5B74390-9280-4A4C-87FE-945559675303}">
      <dgm:prSet phldrT="[Text]"/>
      <dgm:spPr/>
      <dgm:t>
        <a:bodyPr/>
        <a:lstStyle/>
        <a:p>
          <a:r>
            <a:rPr lang="en-US" b="1" i="1" dirty="0" smtClean="0">
              <a:latin typeface="Calibri" panose="020F0502020204030204" pitchFamily="34" charset="0"/>
              <a:ea typeface="Calibri" panose="020F0502020204030204" pitchFamily="34" charset="0"/>
              <a:cs typeface="Times New Roman" panose="02020603050405020304" pitchFamily="18" charset="0"/>
            </a:rPr>
            <a:t>Step 3: Model Evaluation (Objective 2)</a:t>
          </a:r>
          <a:r>
            <a:rPr lang="en-US" b="1" dirty="0" smtClean="0">
              <a:latin typeface="Calibri" panose="020F0502020204030204" pitchFamily="34" charset="0"/>
              <a:ea typeface="Calibri" panose="020F0502020204030204" pitchFamily="34" charset="0"/>
              <a:cs typeface="Times New Roman" panose="02020603050405020304" pitchFamily="18" charset="0"/>
            </a:rPr>
            <a:t> </a:t>
          </a:r>
        </a:p>
        <a:p>
          <a:r>
            <a:rPr lang="en-US" dirty="0" smtClean="0">
              <a:latin typeface="Calibri" panose="020F0502020204030204" pitchFamily="34" charset="0"/>
              <a:ea typeface="Calibri" panose="020F0502020204030204" pitchFamily="34" charset="0"/>
              <a:cs typeface="Times New Roman" panose="02020603050405020304" pitchFamily="18" charset="0"/>
            </a:rPr>
            <a:t>The metrics (accuracy, precision, recall, and F1 score). </a:t>
          </a:r>
          <a:endParaRPr lang="en-US" dirty="0"/>
        </a:p>
      </dgm:t>
    </dgm:pt>
    <dgm:pt modelId="{25BECB7E-D4A4-4739-B0A9-C87C8CC9562C}" type="parTrans" cxnId="{6028E62C-E995-47D8-98A6-8A4BF05E46BD}">
      <dgm:prSet/>
      <dgm:spPr/>
      <dgm:t>
        <a:bodyPr/>
        <a:lstStyle/>
        <a:p>
          <a:endParaRPr lang="en-US"/>
        </a:p>
      </dgm:t>
    </dgm:pt>
    <dgm:pt modelId="{BEE53BBF-E223-4BE4-9085-72326A7E3A60}" type="sibTrans" cxnId="{6028E62C-E995-47D8-98A6-8A4BF05E46BD}">
      <dgm:prSet/>
      <dgm:spPr/>
      <dgm:t>
        <a:bodyPr/>
        <a:lstStyle/>
        <a:p>
          <a:endParaRPr lang="en-US"/>
        </a:p>
      </dgm:t>
    </dgm:pt>
    <dgm:pt modelId="{AE2766A3-EC66-4389-8A5A-3E21D3093B19}">
      <dgm:prSet phldrT="[Text]" custT="1"/>
      <dgm:spPr/>
      <dgm:t>
        <a:bodyPr/>
        <a:lstStyle/>
        <a:p>
          <a:r>
            <a:rPr lang="en-US" sz="2000" b="1" i="1" dirty="0" smtClean="0">
              <a:latin typeface="Calibri" panose="020F0502020204030204" pitchFamily="34" charset="0"/>
              <a:ea typeface="Calibri" panose="020F0502020204030204" pitchFamily="34" charset="0"/>
              <a:cs typeface="Times New Roman" panose="02020603050405020304" pitchFamily="18" charset="0"/>
            </a:rPr>
            <a:t>Step 4: Model Integration (Objective 3)</a:t>
          </a:r>
          <a:r>
            <a:rPr lang="en-US" sz="2000" b="1" dirty="0" smtClean="0">
              <a:latin typeface="Calibri" panose="020F0502020204030204" pitchFamily="34" charset="0"/>
              <a:ea typeface="Calibri" panose="020F0502020204030204" pitchFamily="34" charset="0"/>
              <a:cs typeface="Times New Roman" panose="02020603050405020304" pitchFamily="18" charset="0"/>
            </a:rPr>
            <a:t> </a:t>
          </a:r>
        </a:p>
        <a:p>
          <a:r>
            <a:rPr lang="en-US" sz="2000" dirty="0" smtClean="0">
              <a:latin typeface="Calibri" panose="020F0502020204030204" pitchFamily="34" charset="0"/>
              <a:ea typeface="Calibri" panose="020F0502020204030204" pitchFamily="34" charset="0"/>
              <a:cs typeface="Times New Roman" panose="02020603050405020304" pitchFamily="18" charset="0"/>
            </a:rPr>
            <a:t>A model using all the three predictors (genetic, biological, and psychosocial factors) will be constructed. </a:t>
          </a:r>
          <a:endParaRPr lang="en-US" sz="2000" dirty="0"/>
        </a:p>
      </dgm:t>
    </dgm:pt>
    <dgm:pt modelId="{4D5DFAC1-2253-4EEF-840E-4E9A37C736DE}" type="parTrans" cxnId="{8D2BE3CC-6050-4950-913F-DCCE7190BDFC}">
      <dgm:prSet/>
      <dgm:spPr/>
      <dgm:t>
        <a:bodyPr/>
        <a:lstStyle/>
        <a:p>
          <a:endParaRPr lang="en-US"/>
        </a:p>
      </dgm:t>
    </dgm:pt>
    <dgm:pt modelId="{66094CD3-4B15-4AC0-B360-8A68675916EA}" type="sibTrans" cxnId="{8D2BE3CC-6050-4950-913F-DCCE7190BDFC}">
      <dgm:prSet/>
      <dgm:spPr/>
      <dgm:t>
        <a:bodyPr/>
        <a:lstStyle/>
        <a:p>
          <a:endParaRPr lang="en-US"/>
        </a:p>
      </dgm:t>
    </dgm:pt>
    <dgm:pt modelId="{5CAD0288-266D-4C5E-9BCF-0413E44F87F8}">
      <dgm:prSet phldrT="[Text]"/>
      <dgm:spPr/>
      <dgm:t>
        <a:bodyPr/>
        <a:lstStyle/>
        <a:p>
          <a:r>
            <a:rPr lang="en-US" b="1" i="1" dirty="0" smtClean="0">
              <a:latin typeface="Calibri" panose="020F0502020204030204" pitchFamily="34" charset="0"/>
              <a:ea typeface="Calibri" panose="020F0502020204030204" pitchFamily="34" charset="0"/>
              <a:cs typeface="Times New Roman" panose="02020603050405020304" pitchFamily="18" charset="0"/>
            </a:rPr>
            <a:t>Step 5: Predictions</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r>
            <a:rPr lang="en-US" dirty="0" smtClean="0">
              <a:latin typeface="Calibri" panose="020F0502020204030204" pitchFamily="34" charset="0"/>
              <a:ea typeface="Calibri" panose="020F0502020204030204" pitchFamily="34" charset="0"/>
              <a:cs typeface="Times New Roman" panose="02020603050405020304" pitchFamily="18" charset="0"/>
            </a:rPr>
            <a:t>Prediction on unseen data and feature importance.  </a:t>
          </a:r>
          <a:endParaRPr lang="en-US" dirty="0"/>
        </a:p>
      </dgm:t>
    </dgm:pt>
    <dgm:pt modelId="{8AE8439A-C3C2-41A7-8F82-D40EA398ADF0}" type="parTrans" cxnId="{C7387D11-520B-447F-8C08-EF2740AE44BB}">
      <dgm:prSet/>
      <dgm:spPr/>
      <dgm:t>
        <a:bodyPr/>
        <a:lstStyle/>
        <a:p>
          <a:endParaRPr lang="en-US"/>
        </a:p>
      </dgm:t>
    </dgm:pt>
    <dgm:pt modelId="{96E9F9C7-BD49-4902-9E5E-FF1A6144F949}" type="sibTrans" cxnId="{C7387D11-520B-447F-8C08-EF2740AE44BB}">
      <dgm:prSet/>
      <dgm:spPr/>
      <dgm:t>
        <a:bodyPr/>
        <a:lstStyle/>
        <a:p>
          <a:endParaRPr lang="en-US"/>
        </a:p>
      </dgm:t>
    </dgm:pt>
    <dgm:pt modelId="{5E793BB5-1D22-4964-9057-4FF14531235B}" type="pres">
      <dgm:prSet presAssocID="{8A48E667-CC7D-495A-803C-A2BAB4F0B104}" presName="linearFlow" presStyleCnt="0">
        <dgm:presLayoutVars>
          <dgm:dir/>
          <dgm:resizeHandles val="exact"/>
        </dgm:presLayoutVars>
      </dgm:prSet>
      <dgm:spPr/>
    </dgm:pt>
    <dgm:pt modelId="{53BADD35-0598-457C-8716-E777AFDFC1F7}" type="pres">
      <dgm:prSet presAssocID="{C5B74390-9280-4A4C-87FE-945559675303}" presName="composite" presStyleCnt="0"/>
      <dgm:spPr/>
    </dgm:pt>
    <dgm:pt modelId="{AADD5E5D-5FB1-4222-A983-1F432E91F1DE}" type="pres">
      <dgm:prSet presAssocID="{C5B74390-9280-4A4C-87FE-945559675303}"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95E26F49-65A9-44F6-86C3-80A15FB839CD}" type="pres">
      <dgm:prSet presAssocID="{C5B74390-9280-4A4C-87FE-945559675303}" presName="txShp" presStyleLbl="node1" presStyleIdx="0" presStyleCnt="3" custScaleX="114551" custScaleY="190943">
        <dgm:presLayoutVars>
          <dgm:bulletEnabled val="1"/>
        </dgm:presLayoutVars>
      </dgm:prSet>
      <dgm:spPr/>
      <dgm:t>
        <a:bodyPr/>
        <a:lstStyle/>
        <a:p>
          <a:endParaRPr lang="en-US"/>
        </a:p>
      </dgm:t>
    </dgm:pt>
    <dgm:pt modelId="{4160C23F-CE81-4A00-B025-20BC80DD3C43}" type="pres">
      <dgm:prSet presAssocID="{BEE53BBF-E223-4BE4-9085-72326A7E3A60}" presName="spacing" presStyleCnt="0"/>
      <dgm:spPr/>
    </dgm:pt>
    <dgm:pt modelId="{8F0FEEF9-EBBC-419C-BD3F-12BFE28C079E}" type="pres">
      <dgm:prSet presAssocID="{AE2766A3-EC66-4389-8A5A-3E21D3093B19}" presName="composite" presStyleCnt="0"/>
      <dgm:spPr/>
    </dgm:pt>
    <dgm:pt modelId="{D0A777B7-B5CC-48BD-9992-C62D628382A0}" type="pres">
      <dgm:prSet presAssocID="{AE2766A3-EC66-4389-8A5A-3E21D3093B19}"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dgm:spPr>
    </dgm:pt>
    <dgm:pt modelId="{EEE524D6-064E-461F-94DE-B060245A0897}" type="pres">
      <dgm:prSet presAssocID="{AE2766A3-EC66-4389-8A5A-3E21D3093B19}" presName="txShp" presStyleLbl="node1" presStyleIdx="1" presStyleCnt="3" custScaleX="114802" custScaleY="166694">
        <dgm:presLayoutVars>
          <dgm:bulletEnabled val="1"/>
        </dgm:presLayoutVars>
      </dgm:prSet>
      <dgm:spPr/>
      <dgm:t>
        <a:bodyPr/>
        <a:lstStyle/>
        <a:p>
          <a:endParaRPr lang="en-US"/>
        </a:p>
      </dgm:t>
    </dgm:pt>
    <dgm:pt modelId="{D3E90609-1982-43E1-9A6F-36D6AD8297FF}" type="pres">
      <dgm:prSet presAssocID="{66094CD3-4B15-4AC0-B360-8A68675916EA}" presName="spacing" presStyleCnt="0"/>
      <dgm:spPr/>
    </dgm:pt>
    <dgm:pt modelId="{E1EEA365-A85C-4F47-ABA2-E00B9DAB5872}" type="pres">
      <dgm:prSet presAssocID="{5CAD0288-266D-4C5E-9BCF-0413E44F87F8}" presName="composite" presStyleCnt="0"/>
      <dgm:spPr/>
    </dgm:pt>
    <dgm:pt modelId="{711450CC-305A-4157-B319-9B844985BAFE}" type="pres">
      <dgm:prSet presAssocID="{5CAD0288-266D-4C5E-9BCF-0413E44F87F8}" presName="imgShp" presStyleLbl="fgImgPlace1" presStyleIdx="2" presStyleCnt="3"/>
      <dgm:spPr>
        <a:blipFill rotWithShape="1">
          <a:blip xmlns:r="http://schemas.openxmlformats.org/officeDocument/2006/relationships" r:embed="rId3"/>
          <a:stretch>
            <a:fillRect/>
          </a:stretch>
        </a:blipFill>
      </dgm:spPr>
    </dgm:pt>
    <dgm:pt modelId="{DE740C2F-6F12-43C3-AD7A-235C573BA743}" type="pres">
      <dgm:prSet presAssocID="{5CAD0288-266D-4C5E-9BCF-0413E44F87F8}" presName="txShp" presStyleLbl="node1" presStyleIdx="2" presStyleCnt="3" custScaleX="115797" custScaleY="209609">
        <dgm:presLayoutVars>
          <dgm:bulletEnabled val="1"/>
        </dgm:presLayoutVars>
      </dgm:prSet>
      <dgm:spPr/>
      <dgm:t>
        <a:bodyPr/>
        <a:lstStyle/>
        <a:p>
          <a:endParaRPr lang="en-US"/>
        </a:p>
      </dgm:t>
    </dgm:pt>
  </dgm:ptLst>
  <dgm:cxnLst>
    <dgm:cxn modelId="{3192060F-6D6A-44A7-96F6-9AD7A08F1FE1}" type="presOf" srcId="{AE2766A3-EC66-4389-8A5A-3E21D3093B19}" destId="{EEE524D6-064E-461F-94DE-B060245A0897}" srcOrd="0" destOrd="0" presId="urn:microsoft.com/office/officeart/2005/8/layout/vList3"/>
    <dgm:cxn modelId="{8D2BE3CC-6050-4950-913F-DCCE7190BDFC}" srcId="{8A48E667-CC7D-495A-803C-A2BAB4F0B104}" destId="{AE2766A3-EC66-4389-8A5A-3E21D3093B19}" srcOrd="1" destOrd="0" parTransId="{4D5DFAC1-2253-4EEF-840E-4E9A37C736DE}" sibTransId="{66094CD3-4B15-4AC0-B360-8A68675916EA}"/>
    <dgm:cxn modelId="{2C9368CE-00EB-45CD-8FCA-4D176292818C}" type="presOf" srcId="{C5B74390-9280-4A4C-87FE-945559675303}" destId="{95E26F49-65A9-44F6-86C3-80A15FB839CD}" srcOrd="0" destOrd="0" presId="urn:microsoft.com/office/officeart/2005/8/layout/vList3"/>
    <dgm:cxn modelId="{10381324-BCB3-4775-96A6-ED8939AA8DA1}" type="presOf" srcId="{5CAD0288-266D-4C5E-9BCF-0413E44F87F8}" destId="{DE740C2F-6F12-43C3-AD7A-235C573BA743}" srcOrd="0" destOrd="0" presId="urn:microsoft.com/office/officeart/2005/8/layout/vList3"/>
    <dgm:cxn modelId="{21E701F8-B816-4084-A1C6-72C350EA477D}" type="presOf" srcId="{8A48E667-CC7D-495A-803C-A2BAB4F0B104}" destId="{5E793BB5-1D22-4964-9057-4FF14531235B}" srcOrd="0" destOrd="0" presId="urn:microsoft.com/office/officeart/2005/8/layout/vList3"/>
    <dgm:cxn modelId="{C7387D11-520B-447F-8C08-EF2740AE44BB}" srcId="{8A48E667-CC7D-495A-803C-A2BAB4F0B104}" destId="{5CAD0288-266D-4C5E-9BCF-0413E44F87F8}" srcOrd="2" destOrd="0" parTransId="{8AE8439A-C3C2-41A7-8F82-D40EA398ADF0}" sibTransId="{96E9F9C7-BD49-4902-9E5E-FF1A6144F949}"/>
    <dgm:cxn modelId="{6028E62C-E995-47D8-98A6-8A4BF05E46BD}" srcId="{8A48E667-CC7D-495A-803C-A2BAB4F0B104}" destId="{C5B74390-9280-4A4C-87FE-945559675303}" srcOrd="0" destOrd="0" parTransId="{25BECB7E-D4A4-4739-B0A9-C87C8CC9562C}" sibTransId="{BEE53BBF-E223-4BE4-9085-72326A7E3A60}"/>
    <dgm:cxn modelId="{40E15799-5D24-4CFF-9BD7-C35B4F77C241}" type="presParOf" srcId="{5E793BB5-1D22-4964-9057-4FF14531235B}" destId="{53BADD35-0598-457C-8716-E777AFDFC1F7}" srcOrd="0" destOrd="0" presId="urn:microsoft.com/office/officeart/2005/8/layout/vList3"/>
    <dgm:cxn modelId="{CB9DD2A6-6783-4878-812F-774037974E04}" type="presParOf" srcId="{53BADD35-0598-457C-8716-E777AFDFC1F7}" destId="{AADD5E5D-5FB1-4222-A983-1F432E91F1DE}" srcOrd="0" destOrd="0" presId="urn:microsoft.com/office/officeart/2005/8/layout/vList3"/>
    <dgm:cxn modelId="{11F4ABA4-2152-4AF1-9CC5-733F03529374}" type="presParOf" srcId="{53BADD35-0598-457C-8716-E777AFDFC1F7}" destId="{95E26F49-65A9-44F6-86C3-80A15FB839CD}" srcOrd="1" destOrd="0" presId="urn:microsoft.com/office/officeart/2005/8/layout/vList3"/>
    <dgm:cxn modelId="{DAE5DF3B-6252-4E63-B6E4-6F25D4A75282}" type="presParOf" srcId="{5E793BB5-1D22-4964-9057-4FF14531235B}" destId="{4160C23F-CE81-4A00-B025-20BC80DD3C43}" srcOrd="1" destOrd="0" presId="urn:microsoft.com/office/officeart/2005/8/layout/vList3"/>
    <dgm:cxn modelId="{4C608882-00B2-43A9-B80E-A4C0B30B9DCE}" type="presParOf" srcId="{5E793BB5-1D22-4964-9057-4FF14531235B}" destId="{8F0FEEF9-EBBC-419C-BD3F-12BFE28C079E}" srcOrd="2" destOrd="0" presId="urn:microsoft.com/office/officeart/2005/8/layout/vList3"/>
    <dgm:cxn modelId="{1B22C7D9-CF3D-44EF-8E67-3C9B4152C72C}" type="presParOf" srcId="{8F0FEEF9-EBBC-419C-BD3F-12BFE28C079E}" destId="{D0A777B7-B5CC-48BD-9992-C62D628382A0}" srcOrd="0" destOrd="0" presId="urn:microsoft.com/office/officeart/2005/8/layout/vList3"/>
    <dgm:cxn modelId="{45D847F3-5D68-488D-B604-7C1832396546}" type="presParOf" srcId="{8F0FEEF9-EBBC-419C-BD3F-12BFE28C079E}" destId="{EEE524D6-064E-461F-94DE-B060245A0897}" srcOrd="1" destOrd="0" presId="urn:microsoft.com/office/officeart/2005/8/layout/vList3"/>
    <dgm:cxn modelId="{F60EF13A-A9B7-4B12-8880-73CDBFC6888F}" type="presParOf" srcId="{5E793BB5-1D22-4964-9057-4FF14531235B}" destId="{D3E90609-1982-43E1-9A6F-36D6AD8297FF}" srcOrd="3" destOrd="0" presId="urn:microsoft.com/office/officeart/2005/8/layout/vList3"/>
    <dgm:cxn modelId="{E5415B43-9B87-44FA-A559-D5D65FDC25DE}" type="presParOf" srcId="{5E793BB5-1D22-4964-9057-4FF14531235B}" destId="{E1EEA365-A85C-4F47-ABA2-E00B9DAB5872}" srcOrd="4" destOrd="0" presId="urn:microsoft.com/office/officeart/2005/8/layout/vList3"/>
    <dgm:cxn modelId="{FB6E1365-D471-403F-B941-E26527A90549}" type="presParOf" srcId="{E1EEA365-A85C-4F47-ABA2-E00B9DAB5872}" destId="{711450CC-305A-4157-B319-9B844985BAFE}" srcOrd="0" destOrd="0" presId="urn:microsoft.com/office/officeart/2005/8/layout/vList3"/>
    <dgm:cxn modelId="{3EE2A0D7-6CF0-46E1-AD06-BF6988FF0E54}" type="presParOf" srcId="{E1EEA365-A85C-4F47-ABA2-E00B9DAB5872}" destId="{DE740C2F-6F12-43C3-AD7A-235C573BA743}"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26F49-65A9-44F6-86C3-80A15FB839CD}">
      <dsp:nvSpPr>
        <dsp:cNvPr id="0" name=""/>
        <dsp:cNvSpPr/>
      </dsp:nvSpPr>
      <dsp:spPr>
        <a:xfrm rot="10800000">
          <a:off x="893619" y="1645"/>
          <a:ext cx="5240296" cy="1636697"/>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179" tIns="76200" rIns="142240" bIns="76200" numCol="1" spcCol="1270" anchor="ctr" anchorCtr="0">
          <a:noAutofit/>
        </a:bodyPr>
        <a:lstStyle/>
        <a:p>
          <a:pPr lvl="0" algn="ctr" defTabSz="889000">
            <a:lnSpc>
              <a:spcPct val="90000"/>
            </a:lnSpc>
            <a:spcBef>
              <a:spcPct val="0"/>
            </a:spcBef>
            <a:spcAft>
              <a:spcPct val="35000"/>
            </a:spcAft>
          </a:pPr>
          <a:r>
            <a:rPr lang="en-US" sz="2000" b="1" kern="1200" dirty="0" smtClean="0"/>
            <a:t>Prerequisite </a:t>
          </a:r>
        </a:p>
        <a:p>
          <a:pPr lvl="0" algn="ctr" defTabSz="889000">
            <a:lnSpc>
              <a:spcPct val="90000"/>
            </a:lnSpc>
            <a:spcBef>
              <a:spcPct val="0"/>
            </a:spcBef>
            <a:spcAft>
              <a:spcPct val="35000"/>
            </a:spcAft>
          </a:pPr>
          <a:r>
            <a:rPr lang="en-US" sz="2000" kern="1200" dirty="0" smtClean="0"/>
            <a:t>Dataset, Python (v3.11.5) and packages (Pandas), ML framework (</a:t>
          </a:r>
          <a:r>
            <a:rPr lang="en-US" sz="2000" kern="1200" dirty="0" err="1" smtClean="0"/>
            <a:t>Scikit</a:t>
          </a:r>
          <a:r>
            <a:rPr lang="en-US" sz="2000" kern="1200" dirty="0" smtClean="0"/>
            <a:t> Learn) etc.</a:t>
          </a:r>
          <a:endParaRPr lang="en-US" sz="2000" kern="1200" dirty="0"/>
        </a:p>
      </dsp:txBody>
      <dsp:txXfrm rot="10800000">
        <a:off x="1302793" y="1645"/>
        <a:ext cx="4831122" cy="1636697"/>
      </dsp:txXfrm>
    </dsp:sp>
    <dsp:sp modelId="{AADD5E5D-5FB1-4222-A983-1F432E91F1DE}">
      <dsp:nvSpPr>
        <dsp:cNvPr id="0" name=""/>
        <dsp:cNvSpPr/>
      </dsp:nvSpPr>
      <dsp:spPr>
        <a:xfrm>
          <a:off x="604760" y="160529"/>
          <a:ext cx="1313413" cy="131341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0" r="-4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524D6-064E-461F-94DE-B060245A0897}">
      <dsp:nvSpPr>
        <dsp:cNvPr id="0" name=""/>
        <dsp:cNvSpPr/>
      </dsp:nvSpPr>
      <dsp:spPr>
        <a:xfrm rot="10800000">
          <a:off x="842265" y="2030406"/>
          <a:ext cx="5308768" cy="1313413"/>
        </a:xfrm>
        <a:prstGeom prst="homePlat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179" tIns="76200" rIns="142240" bIns="76200" numCol="1" spcCol="1270" anchor="ctr" anchorCtr="0">
          <a:noAutofit/>
        </a:bodyPr>
        <a:lstStyle/>
        <a:p>
          <a:pPr lvl="0" algn="ctr" defTabSz="889000">
            <a:lnSpc>
              <a:spcPct val="90000"/>
            </a:lnSpc>
            <a:spcBef>
              <a:spcPct val="0"/>
            </a:spcBef>
            <a:spcAft>
              <a:spcPct val="35000"/>
            </a:spcAft>
          </a:pPr>
          <a:r>
            <a:rPr lang="en-US" sz="2000" b="1" i="1" kern="1200" dirty="0" smtClean="0"/>
            <a:t>Step 1: Data Splitting</a:t>
          </a:r>
          <a:endParaRPr lang="en-US" sz="2000" b="1" kern="1200" dirty="0" smtClean="0"/>
        </a:p>
      </dsp:txBody>
      <dsp:txXfrm rot="10800000">
        <a:off x="1170618" y="2030406"/>
        <a:ext cx="4980415" cy="1313413"/>
      </dsp:txXfrm>
    </dsp:sp>
    <dsp:sp modelId="{D0A777B7-B5CC-48BD-9992-C62D628382A0}">
      <dsp:nvSpPr>
        <dsp:cNvPr id="0" name=""/>
        <dsp:cNvSpPr/>
      </dsp:nvSpPr>
      <dsp:spPr>
        <a:xfrm>
          <a:off x="596415" y="2030406"/>
          <a:ext cx="1313413" cy="131341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34BBC7-CE14-4C81-8E95-C26ED028718C}">
      <dsp:nvSpPr>
        <dsp:cNvPr id="0" name=""/>
        <dsp:cNvSpPr/>
      </dsp:nvSpPr>
      <dsp:spPr>
        <a:xfrm rot="10800000">
          <a:off x="925691" y="3735883"/>
          <a:ext cx="5197534" cy="1960059"/>
        </a:xfrm>
        <a:prstGeom prst="homePlat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9179" tIns="76200" rIns="142240" bIns="76200" numCol="1" spcCol="1270" anchor="ctr" anchorCtr="0">
          <a:noAutofit/>
        </a:bodyPr>
        <a:lstStyle/>
        <a:p>
          <a:pPr lvl="0" algn="ctr" defTabSz="889000">
            <a:lnSpc>
              <a:spcPct val="90000"/>
            </a:lnSpc>
            <a:spcBef>
              <a:spcPct val="0"/>
            </a:spcBef>
            <a:spcAft>
              <a:spcPct val="35000"/>
            </a:spcAft>
          </a:pPr>
          <a:r>
            <a:rPr lang="en-US" sz="2000" b="1" i="1" kern="1200" dirty="0" smtClean="0"/>
            <a:t>Step 2: Model Building (Objective 1)</a:t>
          </a:r>
          <a:endParaRPr lang="en-US" sz="2000" b="1" kern="1200" dirty="0" smtClean="0"/>
        </a:p>
        <a:p>
          <a:pPr lvl="0" algn="ctr" defTabSz="889000">
            <a:lnSpc>
              <a:spcPct val="90000"/>
            </a:lnSpc>
            <a:spcBef>
              <a:spcPct val="0"/>
            </a:spcBef>
            <a:spcAft>
              <a:spcPct val="35000"/>
            </a:spcAft>
          </a:pPr>
          <a:r>
            <a:rPr lang="en-US" sz="2000" kern="1200" dirty="0" smtClean="0"/>
            <a:t>Supervised ML techniques</a:t>
          </a:r>
        </a:p>
        <a:p>
          <a:pPr lvl="0" algn="ctr" defTabSz="889000">
            <a:lnSpc>
              <a:spcPct val="90000"/>
            </a:lnSpc>
            <a:spcBef>
              <a:spcPct val="0"/>
            </a:spcBef>
            <a:spcAft>
              <a:spcPct val="35000"/>
            </a:spcAft>
          </a:pPr>
          <a:r>
            <a:rPr lang="en-US" sz="2000" kern="1200" dirty="0" smtClean="0"/>
            <a:t>Decision trees, random forests, logistic regression, and support vector machines from </a:t>
          </a:r>
          <a:r>
            <a:rPr lang="en-US" sz="2000" kern="1200" dirty="0" err="1" smtClean="0"/>
            <a:t>Scikit</a:t>
          </a:r>
          <a:r>
            <a:rPr lang="en-US" sz="2000" kern="1200" dirty="0" smtClean="0"/>
            <a:t> Learn</a:t>
          </a:r>
          <a:endParaRPr lang="en-US" sz="2000" kern="1200" dirty="0"/>
        </a:p>
      </dsp:txBody>
      <dsp:txXfrm rot="10800000">
        <a:off x="1415706" y="3735883"/>
        <a:ext cx="4707519" cy="1960059"/>
      </dsp:txXfrm>
    </dsp:sp>
    <dsp:sp modelId="{368481C3-B235-404D-95EA-28F2C966B382}">
      <dsp:nvSpPr>
        <dsp:cNvPr id="0" name=""/>
        <dsp:cNvSpPr/>
      </dsp:nvSpPr>
      <dsp:spPr>
        <a:xfrm>
          <a:off x="624224" y="4059206"/>
          <a:ext cx="1313413" cy="131341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26F49-65A9-44F6-86C3-80A15FB839CD}">
      <dsp:nvSpPr>
        <dsp:cNvPr id="0" name=""/>
        <dsp:cNvSpPr/>
      </dsp:nvSpPr>
      <dsp:spPr>
        <a:xfrm rot="10800000">
          <a:off x="867602" y="1348"/>
          <a:ext cx="5139965" cy="173443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558" tIns="91440" rIns="170688" bIns="91440" numCol="1" spcCol="1270" anchor="ctr" anchorCtr="0">
          <a:noAutofit/>
        </a:bodyPr>
        <a:lstStyle/>
        <a:p>
          <a:pPr lvl="0" algn="ctr" defTabSz="1066800">
            <a:lnSpc>
              <a:spcPct val="90000"/>
            </a:lnSpc>
            <a:spcBef>
              <a:spcPct val="0"/>
            </a:spcBef>
            <a:spcAft>
              <a:spcPct val="35000"/>
            </a:spcAft>
          </a:pPr>
          <a:r>
            <a:rPr lang="en-US" sz="2400" b="1" i="1" kern="1200" dirty="0" smtClean="0">
              <a:latin typeface="Calibri" panose="020F0502020204030204" pitchFamily="34" charset="0"/>
              <a:ea typeface="Calibri" panose="020F0502020204030204" pitchFamily="34" charset="0"/>
              <a:cs typeface="Times New Roman" panose="02020603050405020304" pitchFamily="18" charset="0"/>
            </a:rPr>
            <a:t>Step 3: Model Evaluation (Objective 2)</a:t>
          </a:r>
          <a:r>
            <a:rPr lang="en-US" sz="2400" b="1" kern="1200" dirty="0" smtClean="0">
              <a:latin typeface="Calibri" panose="020F0502020204030204" pitchFamily="34" charset="0"/>
              <a:ea typeface="Calibri" panose="020F0502020204030204" pitchFamily="34" charset="0"/>
              <a:cs typeface="Times New Roman" panose="02020603050405020304" pitchFamily="18" charset="0"/>
            </a:rPr>
            <a:t> </a:t>
          </a:r>
        </a:p>
        <a:p>
          <a:pPr lvl="0" algn="ctr" defTabSz="1066800">
            <a:lnSpc>
              <a:spcPct val="90000"/>
            </a:lnSpc>
            <a:spcBef>
              <a:spcPct val="0"/>
            </a:spcBef>
            <a:spcAft>
              <a:spcPct val="35000"/>
            </a:spcAft>
          </a:pPr>
          <a:r>
            <a:rPr lang="en-US" sz="2400" kern="1200" dirty="0" smtClean="0">
              <a:latin typeface="Calibri" panose="020F0502020204030204" pitchFamily="34" charset="0"/>
              <a:ea typeface="Calibri" panose="020F0502020204030204" pitchFamily="34" charset="0"/>
              <a:cs typeface="Times New Roman" panose="02020603050405020304" pitchFamily="18" charset="0"/>
            </a:rPr>
            <a:t>The metrics (accuracy, precision, recall, and F1 score). </a:t>
          </a:r>
          <a:endParaRPr lang="en-US" sz="2400" kern="1200" dirty="0"/>
        </a:p>
      </dsp:txBody>
      <dsp:txXfrm rot="10800000">
        <a:off x="1301211" y="1348"/>
        <a:ext cx="4706356" cy="1734435"/>
      </dsp:txXfrm>
    </dsp:sp>
    <dsp:sp modelId="{AADD5E5D-5FB1-4222-A983-1F432E91F1DE}">
      <dsp:nvSpPr>
        <dsp:cNvPr id="0" name=""/>
        <dsp:cNvSpPr/>
      </dsp:nvSpPr>
      <dsp:spPr>
        <a:xfrm>
          <a:off x="739881" y="414389"/>
          <a:ext cx="908352" cy="90835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524D6-064E-461F-94DE-B060245A0897}">
      <dsp:nvSpPr>
        <dsp:cNvPr id="0" name=""/>
        <dsp:cNvSpPr/>
      </dsp:nvSpPr>
      <dsp:spPr>
        <a:xfrm rot="10800000">
          <a:off x="859155" y="2006933"/>
          <a:ext cx="5151228" cy="1514168"/>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558" tIns="76200" rIns="142240" bIns="76200" numCol="1" spcCol="1270" anchor="ctr" anchorCtr="0">
          <a:noAutofit/>
        </a:bodyPr>
        <a:lstStyle/>
        <a:p>
          <a:pPr lvl="0" algn="ctr" defTabSz="889000">
            <a:lnSpc>
              <a:spcPct val="90000"/>
            </a:lnSpc>
            <a:spcBef>
              <a:spcPct val="0"/>
            </a:spcBef>
            <a:spcAft>
              <a:spcPct val="35000"/>
            </a:spcAft>
          </a:pPr>
          <a:r>
            <a:rPr lang="en-US" sz="2000" b="1" i="1" kern="1200" dirty="0" smtClean="0">
              <a:latin typeface="Calibri" panose="020F0502020204030204" pitchFamily="34" charset="0"/>
              <a:ea typeface="Calibri" panose="020F0502020204030204" pitchFamily="34" charset="0"/>
              <a:cs typeface="Times New Roman" panose="02020603050405020304" pitchFamily="18" charset="0"/>
            </a:rPr>
            <a:t>Step 4: Model Integration (Objective 3)</a:t>
          </a:r>
          <a:r>
            <a:rPr lang="en-US" sz="2000" b="1" kern="1200" dirty="0" smtClean="0">
              <a:latin typeface="Calibri" panose="020F0502020204030204" pitchFamily="34" charset="0"/>
              <a:ea typeface="Calibri" panose="020F0502020204030204" pitchFamily="34" charset="0"/>
              <a:cs typeface="Times New Roman" panose="02020603050405020304" pitchFamily="18" charset="0"/>
            </a:rPr>
            <a:t> </a:t>
          </a:r>
        </a:p>
        <a:p>
          <a:pPr lvl="0" algn="ctr" defTabSz="889000">
            <a:lnSpc>
              <a:spcPct val="90000"/>
            </a:lnSpc>
            <a:spcBef>
              <a:spcPct val="0"/>
            </a:spcBef>
            <a:spcAft>
              <a:spcPct val="35000"/>
            </a:spcAft>
          </a:pPr>
          <a:r>
            <a:rPr lang="en-US" sz="2000" kern="1200" dirty="0" smtClean="0">
              <a:latin typeface="Calibri" panose="020F0502020204030204" pitchFamily="34" charset="0"/>
              <a:ea typeface="Calibri" panose="020F0502020204030204" pitchFamily="34" charset="0"/>
              <a:cs typeface="Times New Roman" panose="02020603050405020304" pitchFamily="18" charset="0"/>
            </a:rPr>
            <a:t>A model using all the three predictors (genetic, biological, and psychosocial factors) will be constructed. </a:t>
          </a:r>
          <a:endParaRPr lang="en-US" sz="2000" kern="1200" dirty="0"/>
        </a:p>
      </dsp:txBody>
      <dsp:txXfrm rot="10800000">
        <a:off x="1237697" y="2006933"/>
        <a:ext cx="4772686" cy="1514168"/>
      </dsp:txXfrm>
    </dsp:sp>
    <dsp:sp modelId="{D0A777B7-B5CC-48BD-9992-C62D628382A0}">
      <dsp:nvSpPr>
        <dsp:cNvPr id="0" name=""/>
        <dsp:cNvSpPr/>
      </dsp:nvSpPr>
      <dsp:spPr>
        <a:xfrm>
          <a:off x="737066" y="2309841"/>
          <a:ext cx="908352" cy="90835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740C2F-6F12-43C3-AD7A-235C573BA743}">
      <dsp:nvSpPr>
        <dsp:cNvPr id="0" name=""/>
        <dsp:cNvSpPr/>
      </dsp:nvSpPr>
      <dsp:spPr>
        <a:xfrm rot="10800000">
          <a:off x="825671" y="3792252"/>
          <a:ext cx="5195874" cy="190398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558" tIns="87630" rIns="163576" bIns="87630" numCol="1" spcCol="1270" anchor="ctr" anchorCtr="0">
          <a:noAutofit/>
        </a:bodyPr>
        <a:lstStyle/>
        <a:p>
          <a:pPr lvl="0" algn="ctr" defTabSz="1022350">
            <a:lnSpc>
              <a:spcPct val="90000"/>
            </a:lnSpc>
            <a:spcBef>
              <a:spcPct val="0"/>
            </a:spcBef>
            <a:spcAft>
              <a:spcPct val="35000"/>
            </a:spcAft>
          </a:pPr>
          <a:r>
            <a:rPr lang="en-US" sz="2300" b="1" i="1" kern="1200" dirty="0" smtClean="0">
              <a:latin typeface="Calibri" panose="020F0502020204030204" pitchFamily="34" charset="0"/>
              <a:ea typeface="Calibri" panose="020F0502020204030204" pitchFamily="34" charset="0"/>
              <a:cs typeface="Times New Roman" panose="02020603050405020304" pitchFamily="18" charset="0"/>
            </a:rPr>
            <a:t>Step 5: Predictions</a:t>
          </a:r>
          <a:endParaRPr lang="en-US" sz="2300" b="1" kern="1200" dirty="0" smtClean="0">
            <a:latin typeface="Calibri" panose="020F0502020204030204" pitchFamily="34" charset="0"/>
            <a:ea typeface="Calibri" panose="020F0502020204030204" pitchFamily="34" charset="0"/>
            <a:cs typeface="Times New Roman" panose="02020603050405020304" pitchFamily="18" charset="0"/>
          </a:endParaRPr>
        </a:p>
        <a:p>
          <a:pPr lvl="0" algn="ctr" defTabSz="1022350">
            <a:lnSpc>
              <a:spcPct val="90000"/>
            </a:lnSpc>
            <a:spcBef>
              <a:spcPct val="0"/>
            </a:spcBef>
            <a:spcAft>
              <a:spcPct val="35000"/>
            </a:spcAft>
          </a:pPr>
          <a:r>
            <a:rPr lang="en-US" sz="2300" kern="1200" dirty="0" smtClean="0">
              <a:latin typeface="Calibri" panose="020F0502020204030204" pitchFamily="34" charset="0"/>
              <a:ea typeface="Calibri" panose="020F0502020204030204" pitchFamily="34" charset="0"/>
              <a:cs typeface="Times New Roman" panose="02020603050405020304" pitchFamily="18" charset="0"/>
            </a:rPr>
            <a:t>Prediction on unseen data and feature importance.  </a:t>
          </a:r>
          <a:endParaRPr lang="en-US" sz="2300" kern="1200" dirty="0"/>
        </a:p>
      </dsp:txBody>
      <dsp:txXfrm rot="10800000">
        <a:off x="1301668" y="3792252"/>
        <a:ext cx="4719877" cy="1903988"/>
      </dsp:txXfrm>
    </dsp:sp>
    <dsp:sp modelId="{711450CC-305A-4157-B319-9B844985BAFE}">
      <dsp:nvSpPr>
        <dsp:cNvPr id="0" name=""/>
        <dsp:cNvSpPr/>
      </dsp:nvSpPr>
      <dsp:spPr>
        <a:xfrm>
          <a:off x="725904" y="4290070"/>
          <a:ext cx="908352" cy="908352"/>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E5A04-6DC8-4D07-BCA1-37FA557E5480}"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AD535-B80B-4173-99E0-C6D46F318637}" type="slidenum">
              <a:rPr lang="en-US" smtClean="0"/>
              <a:t>‹#›</a:t>
            </a:fld>
            <a:endParaRPr lang="en-US"/>
          </a:p>
        </p:txBody>
      </p:sp>
    </p:spTree>
    <p:extLst>
      <p:ext uri="{BB962C8B-B14F-4D97-AF65-F5344CB8AC3E}">
        <p14:creationId xmlns:p14="http://schemas.microsoft.com/office/powerpoint/2010/main" val="321429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C64E7B88-9CB5-42FA-9C92-91B7FE405960}" type="slidenum">
              <a:rPr lang="en-US" smtClean="0"/>
              <a:t>2</a:t>
            </a:fld>
            <a:endParaRPr lang="en-US"/>
          </a:p>
        </p:txBody>
      </p:sp>
    </p:spTree>
    <p:extLst>
      <p:ext uri="{BB962C8B-B14F-4D97-AF65-F5344CB8AC3E}">
        <p14:creationId xmlns:p14="http://schemas.microsoft.com/office/powerpoint/2010/main" val="3036715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C64E7B88-9CB5-42FA-9C92-91B7FE405960}" type="slidenum">
              <a:rPr lang="en-US" smtClean="0"/>
              <a:t>3</a:t>
            </a:fld>
            <a:endParaRPr lang="en-US"/>
          </a:p>
        </p:txBody>
      </p:sp>
    </p:spTree>
    <p:extLst>
      <p:ext uri="{BB962C8B-B14F-4D97-AF65-F5344CB8AC3E}">
        <p14:creationId xmlns:p14="http://schemas.microsoft.com/office/powerpoint/2010/main" val="282268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C64E7B88-9CB5-42FA-9C92-91B7FE405960}" type="slidenum">
              <a:rPr lang="en-US" smtClean="0"/>
              <a:t>4</a:t>
            </a:fld>
            <a:endParaRPr lang="en-US"/>
          </a:p>
        </p:txBody>
      </p:sp>
    </p:spTree>
    <p:extLst>
      <p:ext uri="{BB962C8B-B14F-4D97-AF65-F5344CB8AC3E}">
        <p14:creationId xmlns:p14="http://schemas.microsoft.com/office/powerpoint/2010/main" val="204568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C64E7B88-9CB5-42FA-9C92-91B7FE405960}" type="slidenum">
              <a:rPr lang="en-US" smtClean="0"/>
              <a:t>5</a:t>
            </a:fld>
            <a:endParaRPr lang="en-US"/>
          </a:p>
        </p:txBody>
      </p:sp>
    </p:spTree>
    <p:extLst>
      <p:ext uri="{BB962C8B-B14F-4D97-AF65-F5344CB8AC3E}">
        <p14:creationId xmlns:p14="http://schemas.microsoft.com/office/powerpoint/2010/main" val="2708179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AD535-B80B-4173-99E0-C6D46F318637}" type="slidenum">
              <a:rPr lang="en-US" smtClean="0"/>
              <a:t>14</a:t>
            </a:fld>
            <a:endParaRPr lang="en-US"/>
          </a:p>
        </p:txBody>
      </p:sp>
    </p:spTree>
    <p:extLst>
      <p:ext uri="{BB962C8B-B14F-4D97-AF65-F5344CB8AC3E}">
        <p14:creationId xmlns:p14="http://schemas.microsoft.com/office/powerpoint/2010/main" val="357646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FC6FFD-4359-4661-B9BE-5798EBDF6597}"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108443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C6FFD-4359-4661-B9BE-5798EBDF6597}"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36518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C6FFD-4359-4661-B9BE-5798EBDF6597}"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5782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Slide (Option 1)">
    <p:spTree>
      <p:nvGrpSpPr>
        <p:cNvPr id="1" name=""/>
        <p:cNvGrpSpPr/>
        <p:nvPr/>
      </p:nvGrpSpPr>
      <p:grpSpPr>
        <a:xfrm>
          <a:off x="0" y="0"/>
          <a:ext cx="0" cy="0"/>
          <a:chOff x="0" y="0"/>
          <a:chExt cx="0" cy="0"/>
        </a:xfrm>
      </p:grpSpPr>
      <p:sp>
        <p:nvSpPr>
          <p:cNvPr id="7" name="Google Shape;21;p17">
            <a:extLst>
              <a:ext uri="{FF2B5EF4-FFF2-40B4-BE49-F238E27FC236}">
                <a16:creationId xmlns:a16="http://schemas.microsoft.com/office/drawing/2014/main" id="{E6AEA378-5EEC-401D-8D4F-52E751C44645}"/>
              </a:ext>
            </a:extLst>
          </p:cNvPr>
          <p:cNvSpPr txBox="1">
            <a:spLocks noGrp="1"/>
          </p:cNvSpPr>
          <p:nvPr>
            <p:ph type="title"/>
          </p:nvPr>
        </p:nvSpPr>
        <p:spPr>
          <a:xfrm>
            <a:off x="590473" y="1998078"/>
            <a:ext cx="11010260" cy="953879"/>
          </a:xfrm>
          <a:prstGeom prst="rect">
            <a:avLst/>
          </a:prstGeom>
          <a:solidFill>
            <a:srgbClr val="EDECED"/>
          </a:solid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4400"/>
              <a:buFont typeface="Calibri"/>
              <a:buNone/>
              <a:defRPr sz="7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9">
            <a:extLst>
              <a:ext uri="{FF2B5EF4-FFF2-40B4-BE49-F238E27FC236}">
                <a16:creationId xmlns:a16="http://schemas.microsoft.com/office/drawing/2014/main" id="{626E70BD-9B60-45EA-9F23-0FF42FA3CFF3}"/>
              </a:ext>
            </a:extLst>
          </p:cNvPr>
          <p:cNvSpPr>
            <a:spLocks noGrp="1"/>
          </p:cNvSpPr>
          <p:nvPr>
            <p:ph type="body" sz="quarter" idx="13" hasCustomPrompt="1"/>
          </p:nvPr>
        </p:nvSpPr>
        <p:spPr>
          <a:xfrm>
            <a:off x="2091259" y="3429000"/>
            <a:ext cx="8008689" cy="482141"/>
          </a:xfrm>
        </p:spPr>
        <p:txBody>
          <a:bodyPr anchor="ctr">
            <a:noAutofit/>
          </a:bodyPr>
          <a:lstStyle>
            <a:lvl1pPr marL="0" indent="0" algn="ctr">
              <a:buNone/>
              <a:defRPr sz="3599"/>
            </a:lvl1pPr>
          </a:lstStyle>
          <a:p>
            <a:pPr lvl="0"/>
            <a:r>
              <a:rPr lang="en-US" dirty="0"/>
              <a:t>Click to edit text</a:t>
            </a:r>
          </a:p>
        </p:txBody>
      </p:sp>
      <p:sp>
        <p:nvSpPr>
          <p:cNvPr id="10" name="Text Placeholder 9">
            <a:extLst>
              <a:ext uri="{FF2B5EF4-FFF2-40B4-BE49-F238E27FC236}">
                <a16:creationId xmlns:a16="http://schemas.microsoft.com/office/drawing/2014/main" id="{E18BF657-5265-4FF2-96BC-9F7EEA6E98D2}"/>
              </a:ext>
            </a:extLst>
          </p:cNvPr>
          <p:cNvSpPr>
            <a:spLocks noGrp="1"/>
          </p:cNvSpPr>
          <p:nvPr>
            <p:ph type="body" sz="quarter" idx="14" hasCustomPrompt="1"/>
          </p:nvPr>
        </p:nvSpPr>
        <p:spPr>
          <a:xfrm>
            <a:off x="3576924" y="4388185"/>
            <a:ext cx="5021444" cy="482141"/>
          </a:xfrm>
        </p:spPr>
        <p:txBody>
          <a:bodyPr anchor="ctr">
            <a:normAutofit/>
          </a:bodyPr>
          <a:lstStyle>
            <a:lvl1pPr marL="0" indent="0" algn="ctr">
              <a:buNone/>
              <a:defRPr sz="2000"/>
            </a:lvl1pPr>
          </a:lstStyle>
          <a:p>
            <a:pPr lvl="0"/>
            <a:r>
              <a:rPr lang="en-US" dirty="0"/>
              <a:t>Click to edit text</a:t>
            </a:r>
          </a:p>
        </p:txBody>
      </p:sp>
    </p:spTree>
    <p:extLst>
      <p:ext uri="{BB962C8B-B14F-4D97-AF65-F5344CB8AC3E}">
        <p14:creationId xmlns:p14="http://schemas.microsoft.com/office/powerpoint/2010/main" val="131904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FC6FFD-4359-4661-B9BE-5798EBDF6597}"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148063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FC6FFD-4359-4661-B9BE-5798EBDF6597}" type="datetimeFigureOut">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152460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FC6FFD-4359-4661-B9BE-5798EBDF6597}"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2102121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FC6FFD-4359-4661-B9BE-5798EBDF6597}" type="datetimeFigureOut">
              <a:rPr lang="en-US" smtClean="0"/>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4031943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FC6FFD-4359-4661-B9BE-5798EBDF6597}" type="datetimeFigureOut">
              <a:rPr lang="en-US" smtClean="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1708884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C6FFD-4359-4661-B9BE-5798EBDF6597}" type="datetimeFigureOut">
              <a:rPr lang="en-US" smtClean="0"/>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35582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C6FFD-4359-4661-B9BE-5798EBDF6597}"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9135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C6FFD-4359-4661-B9BE-5798EBDF6597}" type="datetimeFigureOut">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FF575B-0F15-46DC-AD56-25A02B014289}" type="slidenum">
              <a:rPr lang="en-US" smtClean="0"/>
              <a:t>‹#›</a:t>
            </a:fld>
            <a:endParaRPr lang="en-US"/>
          </a:p>
        </p:txBody>
      </p:sp>
    </p:spTree>
    <p:extLst>
      <p:ext uri="{BB962C8B-B14F-4D97-AF65-F5344CB8AC3E}">
        <p14:creationId xmlns:p14="http://schemas.microsoft.com/office/powerpoint/2010/main" val="3327109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C6FFD-4359-4661-B9BE-5798EBDF6597}" type="datetimeFigureOut">
              <a:rPr lang="en-US" smtClean="0"/>
              <a:t>5/13/2024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F575B-0F15-46DC-AD56-25A02B014289}" type="slidenum">
              <a:rPr lang="en-US" smtClean="0"/>
              <a:t>‹#›</a:t>
            </a:fld>
            <a:endParaRPr lang="en-US"/>
          </a:p>
        </p:txBody>
      </p:sp>
    </p:spTree>
    <p:extLst>
      <p:ext uri="{BB962C8B-B14F-4D97-AF65-F5344CB8AC3E}">
        <p14:creationId xmlns:p14="http://schemas.microsoft.com/office/powerpoint/2010/main" val="808594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5.png"/><Relationship Id="rId10" Type="http://schemas.openxmlformats.org/officeDocument/2006/relationships/image" Target="../media/image4.jpeg"/><Relationship Id="rId9"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1.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90.svg"/><Relationship Id="rId13" Type="http://schemas.microsoft.com/office/2007/relationships/diagramDrawing" Target="../diagrams/drawing1.xml"/><Relationship Id="rId1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diagramColors" Target="../diagrams/colors1.xml"/><Relationship Id="rId17" Type="http://schemas.openxmlformats.org/officeDocument/2006/relationships/diagramColors" Target="../diagrams/colors2.xml"/><Relationship Id="rId2" Type="http://schemas.openxmlformats.org/officeDocument/2006/relationships/notesSlide" Target="../notesSlides/notesSlide4.xml"/><Relationship Id="rId16" Type="http://schemas.openxmlformats.org/officeDocument/2006/relationships/diagramQuickStyle" Target="../diagrams/quickStyle2.xml"/><Relationship Id="rId1" Type="http://schemas.openxmlformats.org/officeDocument/2006/relationships/slideLayout" Target="../slideLayouts/slideLayout12.xml"/><Relationship Id="rId6" Type="http://schemas.openxmlformats.org/officeDocument/2006/relationships/image" Target="../media/image70.svg"/><Relationship Id="rId11" Type="http://schemas.openxmlformats.org/officeDocument/2006/relationships/diagramQuickStyle" Target="../diagrams/quickStyle1.xml"/><Relationship Id="rId5" Type="http://schemas.openxmlformats.org/officeDocument/2006/relationships/image" Target="../media/image1.png"/><Relationship Id="rId15" Type="http://schemas.openxmlformats.org/officeDocument/2006/relationships/diagramLayout" Target="../diagrams/layout2.xml"/><Relationship Id="rId10" Type="http://schemas.openxmlformats.org/officeDocument/2006/relationships/diagramLayout" Target="../diagrams/layout1.xml"/><Relationship Id="rId4" Type="http://schemas.openxmlformats.org/officeDocument/2006/relationships/image" Target="../media/image110.svg"/><Relationship Id="rId9" Type="http://schemas.openxmlformats.org/officeDocument/2006/relationships/diagramData" Target="../diagrams/data1.xml"/><Relationship Id="rId1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980" y="914400"/>
            <a:ext cx="10988040" cy="3372803"/>
          </a:xfrm>
        </p:spPr>
        <p:txBody>
          <a:bodyPr>
            <a:noAutofit/>
          </a:bodyPr>
          <a:lstStyle/>
          <a:p>
            <a:r>
              <a:rPr lang="en-GB" sz="4400" b="1" dirty="0" smtClean="0"/>
              <a:t>Predictors </a:t>
            </a:r>
            <a:r>
              <a:rPr lang="en-GB" sz="4400" b="1" dirty="0"/>
              <a:t>of Incident and Persistent Internalizing Mental Disorders Among Ugandan Children and Adolescents Living With HIV: A Machine Learning </a:t>
            </a:r>
            <a:r>
              <a:rPr lang="en-GB" sz="4400" b="1" dirty="0" smtClean="0"/>
              <a:t>Approach</a:t>
            </a:r>
            <a:endParaRPr lang="en-US" sz="4400" dirty="0"/>
          </a:p>
        </p:txBody>
      </p:sp>
      <p:sp>
        <p:nvSpPr>
          <p:cNvPr id="3" name="Subtitle 2"/>
          <p:cNvSpPr>
            <a:spLocks noGrp="1"/>
          </p:cNvSpPr>
          <p:nvPr>
            <p:ph type="subTitle" idx="1"/>
          </p:nvPr>
        </p:nvSpPr>
        <p:spPr>
          <a:xfrm>
            <a:off x="1524000" y="4722178"/>
            <a:ext cx="9144000" cy="1655762"/>
          </a:xfrm>
        </p:spPr>
        <p:txBody>
          <a:bodyPr/>
          <a:lstStyle/>
          <a:p>
            <a:r>
              <a:rPr lang="en-US" b="1" dirty="0" smtClean="0"/>
              <a:t>Prepared By</a:t>
            </a:r>
          </a:p>
          <a:p>
            <a:r>
              <a:rPr lang="en-US" b="1" dirty="0" smtClean="0"/>
              <a:t>Isaac </a:t>
            </a:r>
            <a:r>
              <a:rPr lang="en-US" b="1" dirty="0" err="1"/>
              <a:t>Okello</a:t>
            </a:r>
            <a:r>
              <a:rPr lang="en-US" b="1" dirty="0"/>
              <a:t> </a:t>
            </a:r>
            <a:r>
              <a:rPr lang="en-US" b="1" dirty="0" err="1" smtClean="0"/>
              <a:t>Opio</a:t>
            </a:r>
            <a:endParaRPr lang="en-UG" b="1" dirty="0" smtClean="0"/>
          </a:p>
          <a:p>
            <a:r>
              <a:rPr lang="en-US" dirty="0" smtClean="0"/>
              <a:t>(PROGRESS REPORT)</a:t>
            </a:r>
            <a:endParaRPr lang="en-US" dirty="0"/>
          </a:p>
        </p:txBody>
      </p:sp>
    </p:spTree>
    <p:extLst>
      <p:ext uri="{BB962C8B-B14F-4D97-AF65-F5344CB8AC3E}">
        <p14:creationId xmlns:p14="http://schemas.microsoft.com/office/powerpoint/2010/main" val="1866001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RESULTS/METHOD FOR INCIDENT IMD</a:t>
            </a:r>
            <a:endParaRPr lang="en-US" b="1" dirty="0"/>
          </a:p>
        </p:txBody>
      </p:sp>
      <p:sp>
        <p:nvSpPr>
          <p:cNvPr id="8" name="Content Placeholder 7"/>
          <p:cNvSpPr>
            <a:spLocks noGrp="1"/>
          </p:cNvSpPr>
          <p:nvPr>
            <p:ph idx="1"/>
          </p:nvPr>
        </p:nvSpPr>
        <p:spPr>
          <a:xfrm>
            <a:off x="403860" y="1880675"/>
            <a:ext cx="5417820" cy="4463158"/>
          </a:xfrm>
        </p:spPr>
        <p:txBody>
          <a:bodyPr>
            <a:normAutofit/>
          </a:bodyPr>
          <a:lstStyle/>
          <a:p>
            <a:r>
              <a:rPr lang="en-US" b="1" dirty="0" smtClean="0"/>
              <a:t>Profile Report before imputations</a:t>
            </a:r>
            <a:endParaRPr lang="en-US" b="1" dirty="0"/>
          </a:p>
          <a:p>
            <a:r>
              <a:rPr lang="en-US" dirty="0" smtClean="0"/>
              <a:t>Missing cells = 698</a:t>
            </a:r>
          </a:p>
          <a:p>
            <a:r>
              <a:rPr lang="en-US" dirty="0" smtClean="0"/>
              <a:t>Missing </a:t>
            </a:r>
            <a:r>
              <a:rPr lang="en-US" dirty="0"/>
              <a:t>cells (%)	</a:t>
            </a:r>
            <a:r>
              <a:rPr lang="en-US" dirty="0" smtClean="0"/>
              <a:t>=  6.5%</a:t>
            </a:r>
          </a:p>
          <a:p>
            <a:r>
              <a:rPr lang="en-US" b="1" dirty="0"/>
              <a:t>Variable types</a:t>
            </a:r>
          </a:p>
          <a:p>
            <a:pPr lvl="1"/>
            <a:r>
              <a:rPr lang="en-US" sz="2800" dirty="0" smtClean="0"/>
              <a:t>Categorical</a:t>
            </a:r>
            <a:r>
              <a:rPr lang="en-US" sz="2800" dirty="0"/>
              <a:t> </a:t>
            </a:r>
            <a:r>
              <a:rPr lang="en-US" sz="2800" dirty="0" smtClean="0"/>
              <a:t>= 27</a:t>
            </a:r>
            <a:endParaRPr lang="en-US" sz="2800" dirty="0"/>
          </a:p>
          <a:p>
            <a:pPr lvl="1"/>
            <a:r>
              <a:rPr lang="en-US" sz="2800" dirty="0" smtClean="0"/>
              <a:t>Numeric</a:t>
            </a:r>
            <a:r>
              <a:rPr lang="en-US" sz="2800" dirty="0"/>
              <a:t> </a:t>
            </a:r>
            <a:r>
              <a:rPr lang="en-US" sz="2800" dirty="0" smtClean="0"/>
              <a:t>= 2</a:t>
            </a:r>
            <a:endParaRPr lang="en-US" sz="2800" b="1" dirty="0" smtClean="0"/>
          </a:p>
          <a:p>
            <a:r>
              <a:rPr lang="en-US" b="1" dirty="0" smtClean="0"/>
              <a:t>Alerts (22)</a:t>
            </a:r>
            <a:endParaRPr lang="en-US" b="1" dirty="0"/>
          </a:p>
          <a:p>
            <a:pPr lvl="1"/>
            <a:r>
              <a:rPr lang="en-US" sz="2800" dirty="0"/>
              <a:t>Imbalanced data </a:t>
            </a:r>
          </a:p>
          <a:p>
            <a:pPr lvl="1"/>
            <a:r>
              <a:rPr lang="en-US" sz="2800" dirty="0" smtClean="0"/>
              <a:t>Missing </a:t>
            </a:r>
            <a:r>
              <a:rPr lang="en-US" sz="2800" dirty="0"/>
              <a:t>values </a:t>
            </a:r>
          </a:p>
          <a:p>
            <a:pPr lvl="1"/>
            <a:endParaRPr lang="en-US" sz="2800" dirty="0"/>
          </a:p>
        </p:txBody>
      </p:sp>
      <p:sp>
        <p:nvSpPr>
          <p:cNvPr id="6" name="Content Placeholder 7"/>
          <p:cNvSpPr txBox="1">
            <a:spLocks/>
          </p:cNvSpPr>
          <p:nvPr/>
        </p:nvSpPr>
        <p:spPr>
          <a:xfrm>
            <a:off x="6332220" y="1866167"/>
            <a:ext cx="4678680" cy="4068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smtClean="0"/>
          </a:p>
        </p:txBody>
      </p:sp>
      <p:sp>
        <p:nvSpPr>
          <p:cNvPr id="7" name="Content Placeholder 7"/>
          <p:cNvSpPr txBox="1">
            <a:spLocks/>
          </p:cNvSpPr>
          <p:nvPr/>
        </p:nvSpPr>
        <p:spPr>
          <a:xfrm>
            <a:off x="6332220" y="1933795"/>
            <a:ext cx="5417820" cy="4463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Profile Report after imputations</a:t>
            </a:r>
          </a:p>
          <a:p>
            <a:r>
              <a:rPr lang="en-US" dirty="0" smtClean="0"/>
              <a:t>Missing cells = 0</a:t>
            </a:r>
          </a:p>
          <a:p>
            <a:r>
              <a:rPr lang="en-US" dirty="0" smtClean="0"/>
              <a:t>Missing cells (%)	=  0%</a:t>
            </a:r>
          </a:p>
          <a:p>
            <a:r>
              <a:rPr lang="en-US" b="1" dirty="0" smtClean="0"/>
              <a:t>Variable types</a:t>
            </a:r>
          </a:p>
          <a:p>
            <a:pPr lvl="1"/>
            <a:r>
              <a:rPr lang="en-US" sz="2800" dirty="0" smtClean="0"/>
              <a:t>Categorical = 26</a:t>
            </a:r>
          </a:p>
          <a:p>
            <a:pPr lvl="1"/>
            <a:r>
              <a:rPr lang="en-US" sz="2800" dirty="0" smtClean="0"/>
              <a:t>Numeric</a:t>
            </a:r>
            <a:r>
              <a:rPr lang="en-US" sz="2800" dirty="0"/>
              <a:t> </a:t>
            </a:r>
            <a:r>
              <a:rPr lang="en-US" sz="2800" dirty="0" smtClean="0"/>
              <a:t>= 3</a:t>
            </a:r>
            <a:endParaRPr lang="en-US" sz="2800" b="1" dirty="0" smtClean="0"/>
          </a:p>
          <a:p>
            <a:r>
              <a:rPr lang="en-US" b="1" dirty="0" smtClean="0"/>
              <a:t>Alerts (12)</a:t>
            </a:r>
          </a:p>
          <a:p>
            <a:pPr lvl="1"/>
            <a:r>
              <a:rPr lang="en-US" sz="2800" dirty="0" smtClean="0"/>
              <a:t>Imbalanced data </a:t>
            </a:r>
          </a:p>
          <a:p>
            <a:pPr lvl="1"/>
            <a:r>
              <a:rPr lang="en-US" sz="2800" dirty="0" smtClean="0"/>
              <a:t>High correlation</a:t>
            </a:r>
          </a:p>
          <a:p>
            <a:pPr lvl="1"/>
            <a:endParaRPr lang="en-US" sz="2800" dirty="0"/>
          </a:p>
        </p:txBody>
      </p:sp>
    </p:spTree>
    <p:extLst>
      <p:ext uri="{BB962C8B-B14F-4D97-AF65-F5344CB8AC3E}">
        <p14:creationId xmlns:p14="http://schemas.microsoft.com/office/powerpoint/2010/main" val="4293237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TRANSFORMATIONS FOR INCIDENT IMD</a:t>
            </a:r>
          </a:p>
        </p:txBody>
      </p:sp>
      <p:sp>
        <p:nvSpPr>
          <p:cNvPr id="5" name="Content Placeholder 4"/>
          <p:cNvSpPr>
            <a:spLocks noGrp="1"/>
          </p:cNvSpPr>
          <p:nvPr>
            <p:ph idx="1"/>
          </p:nvPr>
        </p:nvSpPr>
        <p:spPr>
          <a:xfrm>
            <a:off x="838199" y="1825625"/>
            <a:ext cx="10468927" cy="917575"/>
          </a:xfrm>
        </p:spPr>
        <p:txBody>
          <a:bodyPr>
            <a:normAutofit lnSpcReduction="10000"/>
          </a:bodyPr>
          <a:lstStyle/>
          <a:p>
            <a:r>
              <a:rPr lang="en-US" b="1" dirty="0"/>
              <a:t>Label encoding (</a:t>
            </a:r>
            <a:r>
              <a:rPr lang="en-US" b="1" dirty="0" err="1" smtClean="0"/>
              <a:t>LabelEncoder</a:t>
            </a:r>
            <a:r>
              <a:rPr lang="en-US" b="1" dirty="0" smtClean="0"/>
              <a:t>) </a:t>
            </a:r>
            <a:r>
              <a:rPr lang="en-US" dirty="0" smtClean="0"/>
              <a:t>categorical variables </a:t>
            </a:r>
          </a:p>
          <a:p>
            <a:r>
              <a:rPr lang="en-US" b="1" dirty="0" smtClean="0"/>
              <a:t>Scaling (</a:t>
            </a:r>
            <a:r>
              <a:rPr lang="en-US" b="1" dirty="0" err="1" smtClean="0"/>
              <a:t>MinMaxScaler</a:t>
            </a:r>
            <a:r>
              <a:rPr lang="en-US" b="1" dirty="0" smtClean="0"/>
              <a:t>) </a:t>
            </a:r>
            <a:r>
              <a:rPr lang="en-US" dirty="0" smtClean="0"/>
              <a:t>of numerical data to limit outliers </a:t>
            </a:r>
            <a:endParaRPr lang="en-US" dirty="0"/>
          </a:p>
        </p:txBody>
      </p:sp>
      <p:sp>
        <p:nvSpPr>
          <p:cNvPr id="6" name="Content Placeholder 4"/>
          <p:cNvSpPr txBox="1">
            <a:spLocks/>
          </p:cNvSpPr>
          <p:nvPr/>
        </p:nvSpPr>
        <p:spPr>
          <a:xfrm>
            <a:off x="1418624" y="6308725"/>
            <a:ext cx="4290061" cy="549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Before scaling</a:t>
            </a:r>
            <a:endParaRPr lang="en-US" dirty="0"/>
          </a:p>
        </p:txBody>
      </p:sp>
      <p:sp>
        <p:nvSpPr>
          <p:cNvPr id="7" name="Content Placeholder 4"/>
          <p:cNvSpPr txBox="1">
            <a:spLocks/>
          </p:cNvSpPr>
          <p:nvPr/>
        </p:nvSpPr>
        <p:spPr>
          <a:xfrm>
            <a:off x="7063739" y="6308725"/>
            <a:ext cx="4290061" cy="549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After scaling</a:t>
            </a:r>
            <a:endParaRPr lang="en-US" dirty="0"/>
          </a:p>
        </p:txBody>
      </p:sp>
      <p:pic>
        <p:nvPicPr>
          <p:cNvPr id="8" name="Picture 7"/>
          <p:cNvPicPr>
            <a:picLocks noChangeAspect="1"/>
          </p:cNvPicPr>
          <p:nvPr/>
        </p:nvPicPr>
        <p:blipFill>
          <a:blip r:embed="rId2"/>
          <a:stretch>
            <a:fillRect/>
          </a:stretch>
        </p:blipFill>
        <p:spPr>
          <a:xfrm>
            <a:off x="675674" y="2878137"/>
            <a:ext cx="4582126" cy="3331722"/>
          </a:xfrm>
          <a:prstGeom prst="rect">
            <a:avLst/>
          </a:prstGeom>
        </p:spPr>
      </p:pic>
      <p:pic>
        <p:nvPicPr>
          <p:cNvPr id="9" name="Picture 8"/>
          <p:cNvPicPr>
            <a:picLocks noChangeAspect="1"/>
          </p:cNvPicPr>
          <p:nvPr/>
        </p:nvPicPr>
        <p:blipFill>
          <a:blip r:embed="rId3"/>
          <a:stretch>
            <a:fillRect/>
          </a:stretch>
        </p:blipFill>
        <p:spPr>
          <a:xfrm>
            <a:off x="6096000" y="2853558"/>
            <a:ext cx="4615930" cy="3356301"/>
          </a:xfrm>
          <a:prstGeom prst="rect">
            <a:avLst/>
          </a:prstGeom>
        </p:spPr>
      </p:pic>
    </p:spTree>
    <p:extLst>
      <p:ext uri="{BB962C8B-B14F-4D97-AF65-F5344CB8AC3E}">
        <p14:creationId xmlns:p14="http://schemas.microsoft.com/office/powerpoint/2010/main" val="355242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SPOT-CHECKING FOR INCIDENT IMD</a:t>
            </a:r>
          </a:p>
        </p:txBody>
      </p:sp>
      <p:sp>
        <p:nvSpPr>
          <p:cNvPr id="5" name="Content Placeholder 4"/>
          <p:cNvSpPr>
            <a:spLocks noGrp="1"/>
          </p:cNvSpPr>
          <p:nvPr>
            <p:ph idx="1"/>
          </p:nvPr>
        </p:nvSpPr>
        <p:spPr>
          <a:xfrm>
            <a:off x="838200" y="1825625"/>
            <a:ext cx="10515599" cy="613943"/>
          </a:xfrm>
        </p:spPr>
        <p:txBody>
          <a:bodyPr>
            <a:noAutofit/>
          </a:bodyPr>
          <a:lstStyle/>
          <a:p>
            <a:r>
              <a:rPr lang="en-US" dirty="0" smtClean="0"/>
              <a:t>Using F1 Score, the best model at spot check was </a:t>
            </a:r>
            <a:r>
              <a:rPr lang="en-US" b="1" dirty="0" smtClean="0"/>
              <a:t>Linear Discriminant</a:t>
            </a:r>
            <a:endParaRPr lang="en-US" b="1" dirty="0"/>
          </a:p>
        </p:txBody>
      </p:sp>
      <p:sp>
        <p:nvSpPr>
          <p:cNvPr id="6" name="TextBox 5"/>
          <p:cNvSpPr txBox="1"/>
          <p:nvPr/>
        </p:nvSpPr>
        <p:spPr>
          <a:xfrm>
            <a:off x="838200" y="6358992"/>
            <a:ext cx="11026140" cy="369332"/>
          </a:xfrm>
          <a:prstGeom prst="rect">
            <a:avLst/>
          </a:prstGeom>
          <a:noFill/>
        </p:spPr>
        <p:txBody>
          <a:bodyPr wrap="square" rtlCol="0">
            <a:spAutoFit/>
          </a:bodyPr>
          <a:lstStyle/>
          <a:p>
            <a:r>
              <a:rPr lang="en-US" dirty="0" smtClean="0"/>
              <a:t>Table: Performance </a:t>
            </a:r>
            <a:r>
              <a:rPr lang="en-US" dirty="0"/>
              <a:t>of </a:t>
            </a:r>
            <a:r>
              <a:rPr lang="en-US" dirty="0" smtClean="0"/>
              <a:t>the model </a:t>
            </a:r>
            <a:r>
              <a:rPr lang="en-US" dirty="0"/>
              <a:t>in the </a:t>
            </a:r>
            <a:r>
              <a:rPr lang="en-US" dirty="0" smtClean="0"/>
              <a:t>analysis during spot checking.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4726938"/>
              </p:ext>
            </p:extLst>
          </p:nvPr>
        </p:nvGraphicFramePr>
        <p:xfrm>
          <a:off x="876299" y="2451099"/>
          <a:ext cx="10477499" cy="3907895"/>
        </p:xfrm>
        <a:graphic>
          <a:graphicData uri="http://schemas.openxmlformats.org/drawingml/2006/table">
            <a:tbl>
              <a:tblPr firstRow="1" firstCol="1" bandRow="1">
                <a:tableStyleId>{073A0DAA-6AF3-43AB-8588-CEC1D06C72B9}</a:tableStyleId>
              </a:tblPr>
              <a:tblGrid>
                <a:gridCol w="3647149">
                  <a:extLst>
                    <a:ext uri="{9D8B030D-6E8A-4147-A177-3AD203B41FA5}">
                      <a16:colId xmlns:a16="http://schemas.microsoft.com/office/drawing/2014/main" val="671465753"/>
                    </a:ext>
                  </a:extLst>
                </a:gridCol>
                <a:gridCol w="1288746">
                  <a:extLst>
                    <a:ext uri="{9D8B030D-6E8A-4147-A177-3AD203B41FA5}">
                      <a16:colId xmlns:a16="http://schemas.microsoft.com/office/drawing/2014/main" val="2791087533"/>
                    </a:ext>
                  </a:extLst>
                </a:gridCol>
                <a:gridCol w="1211421">
                  <a:extLst>
                    <a:ext uri="{9D8B030D-6E8A-4147-A177-3AD203B41FA5}">
                      <a16:colId xmlns:a16="http://schemas.microsoft.com/office/drawing/2014/main" val="4268755289"/>
                    </a:ext>
                  </a:extLst>
                </a:gridCol>
                <a:gridCol w="1366070">
                  <a:extLst>
                    <a:ext uri="{9D8B030D-6E8A-4147-A177-3AD203B41FA5}">
                      <a16:colId xmlns:a16="http://schemas.microsoft.com/office/drawing/2014/main" val="4212538762"/>
                    </a:ext>
                  </a:extLst>
                </a:gridCol>
                <a:gridCol w="1494945">
                  <a:extLst>
                    <a:ext uri="{9D8B030D-6E8A-4147-A177-3AD203B41FA5}">
                      <a16:colId xmlns:a16="http://schemas.microsoft.com/office/drawing/2014/main" val="3518748879"/>
                    </a:ext>
                  </a:extLst>
                </a:gridCol>
                <a:gridCol w="1469168">
                  <a:extLst>
                    <a:ext uri="{9D8B030D-6E8A-4147-A177-3AD203B41FA5}">
                      <a16:colId xmlns:a16="http://schemas.microsoft.com/office/drawing/2014/main" val="2466547833"/>
                    </a:ext>
                  </a:extLst>
                </a:gridCol>
              </a:tblGrid>
              <a:tr h="352582">
                <a:tc>
                  <a:txBody>
                    <a:bodyPr/>
                    <a:lstStyle/>
                    <a:p>
                      <a:pPr>
                        <a:lnSpc>
                          <a:spcPct val="107000"/>
                        </a:lnSpc>
                        <a:spcAft>
                          <a:spcPts val="0"/>
                        </a:spcAft>
                      </a:pPr>
                      <a:r>
                        <a:rPr lang="en-US" sz="1800" dirty="0">
                          <a:effectLst/>
                        </a:rPr>
                        <a:t>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F1 Score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Precision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Recall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Accuracy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ROC AUC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694570"/>
                  </a:ext>
                </a:extLst>
              </a:tr>
              <a:tr h="330666">
                <a:tc>
                  <a:txBody>
                    <a:bodyPr/>
                    <a:lstStyle/>
                    <a:p>
                      <a:pPr>
                        <a:lnSpc>
                          <a:spcPct val="107000"/>
                        </a:lnSpc>
                        <a:spcAft>
                          <a:spcPts val="0"/>
                        </a:spcAft>
                      </a:pPr>
                      <a:r>
                        <a:rPr lang="en-US" sz="1800" dirty="0">
                          <a:effectLst/>
                        </a:rPr>
                        <a:t>Linear Discriminant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0.67</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0.67</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0" dirty="0">
                          <a:solidFill>
                            <a:schemeClr val="tx1"/>
                          </a:solidFill>
                          <a:effectLst/>
                        </a:rPr>
                        <a:t>0.69</a:t>
                      </a:r>
                      <a:endPar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0.69</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806130"/>
                  </a:ext>
                </a:extLst>
              </a:tr>
              <a:tr h="469734">
                <a:tc>
                  <a:txBody>
                    <a:bodyPr/>
                    <a:lstStyle/>
                    <a:p>
                      <a:pPr>
                        <a:lnSpc>
                          <a:spcPct val="107000"/>
                        </a:lnSpc>
                        <a:spcAft>
                          <a:spcPts val="0"/>
                        </a:spcAft>
                      </a:pPr>
                      <a:r>
                        <a:rPr lang="en-US" sz="1800" dirty="0">
                          <a:effectLst/>
                        </a:rPr>
                        <a:t>Random Forest Classifier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0.70</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0.69</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3622616"/>
                  </a:ext>
                </a:extLst>
              </a:tr>
              <a:tr h="341625">
                <a:tc>
                  <a:txBody>
                    <a:bodyPr/>
                    <a:lstStyle/>
                    <a:p>
                      <a:pPr>
                        <a:lnSpc>
                          <a:spcPct val="107000"/>
                        </a:lnSpc>
                        <a:spcAft>
                          <a:spcPts val="0"/>
                        </a:spcAft>
                      </a:pPr>
                      <a:r>
                        <a:rPr lang="en-US" sz="1800" dirty="0">
                          <a:effectLst/>
                        </a:rPr>
                        <a:t>Logistic Regression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4837124"/>
                  </a:ext>
                </a:extLst>
              </a:tr>
              <a:tr h="512437">
                <a:tc>
                  <a:txBody>
                    <a:bodyPr/>
                    <a:lstStyle/>
                    <a:p>
                      <a:pPr>
                        <a:lnSpc>
                          <a:spcPct val="107000"/>
                        </a:lnSpc>
                        <a:spcAft>
                          <a:spcPts val="0"/>
                        </a:spcAft>
                      </a:pPr>
                      <a:r>
                        <a:rPr lang="en-US" sz="1800">
                          <a:effectLst/>
                        </a:rPr>
                        <a:t>Gradient Boosting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3433962"/>
                  </a:ext>
                </a:extLst>
              </a:tr>
              <a:tr h="320272">
                <a:tc>
                  <a:txBody>
                    <a:bodyPr/>
                    <a:lstStyle/>
                    <a:p>
                      <a:pPr>
                        <a:lnSpc>
                          <a:spcPct val="107000"/>
                        </a:lnSpc>
                        <a:spcAft>
                          <a:spcPts val="0"/>
                        </a:spcAft>
                      </a:pPr>
                      <a:r>
                        <a:rPr lang="en-US" sz="1800">
                          <a:effectLst/>
                        </a:rPr>
                        <a:t>Ada Boost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533497"/>
                  </a:ext>
                </a:extLst>
              </a:tr>
              <a:tr h="448384">
                <a:tc>
                  <a:txBody>
                    <a:bodyPr/>
                    <a:lstStyle/>
                    <a:p>
                      <a:pPr>
                        <a:lnSpc>
                          <a:spcPct val="107000"/>
                        </a:lnSpc>
                        <a:spcAft>
                          <a:spcPts val="0"/>
                        </a:spcAft>
                      </a:pPr>
                      <a:r>
                        <a:rPr lang="en-US" sz="1800">
                          <a:effectLst/>
                        </a:rPr>
                        <a:t>KNeighbors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21567837"/>
                  </a:ext>
                </a:extLst>
              </a:tr>
              <a:tr h="427031">
                <a:tc>
                  <a:txBody>
                    <a:bodyPr/>
                    <a:lstStyle/>
                    <a:p>
                      <a:pPr>
                        <a:lnSpc>
                          <a:spcPct val="107000"/>
                        </a:lnSpc>
                        <a:spcAft>
                          <a:spcPts val="0"/>
                        </a:spcAft>
                      </a:pPr>
                      <a:r>
                        <a:rPr lang="en-US" sz="1800">
                          <a:effectLst/>
                        </a:rPr>
                        <a:t>Decision Tree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6155005"/>
                  </a:ext>
                </a:extLst>
              </a:tr>
              <a:tr h="352582">
                <a:tc>
                  <a:txBody>
                    <a:bodyPr/>
                    <a:lstStyle/>
                    <a:p>
                      <a:pPr>
                        <a:lnSpc>
                          <a:spcPct val="107000"/>
                        </a:lnSpc>
                        <a:spcAft>
                          <a:spcPts val="0"/>
                        </a:spcAft>
                      </a:pPr>
                      <a:r>
                        <a:rPr lang="en-US" sz="1800">
                          <a:effectLst/>
                        </a:rPr>
                        <a:t>Gaussian NB</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7777048"/>
                  </a:ext>
                </a:extLst>
              </a:tr>
              <a:tr h="352582">
                <a:tc>
                  <a:txBody>
                    <a:bodyPr/>
                    <a:lstStyle/>
                    <a:p>
                      <a:pPr>
                        <a:lnSpc>
                          <a:spcPct val="107000"/>
                        </a:lnSpc>
                        <a:spcAft>
                          <a:spcPts val="0"/>
                        </a:spcAft>
                      </a:pPr>
                      <a:r>
                        <a:rPr lang="en-US" sz="1800">
                          <a:effectLst/>
                        </a:rPr>
                        <a:t>SVC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0.58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1838065"/>
                  </a:ext>
                </a:extLst>
              </a:tr>
            </a:tbl>
          </a:graphicData>
        </a:graphic>
      </p:graphicFrame>
    </p:spTree>
    <p:extLst>
      <p:ext uri="{BB962C8B-B14F-4D97-AF65-F5344CB8AC3E}">
        <p14:creationId xmlns:p14="http://schemas.microsoft.com/office/powerpoint/2010/main" val="518437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IMPROVING </a:t>
            </a:r>
            <a:r>
              <a:rPr lang="en-US" b="1" dirty="0"/>
              <a:t>ACCURACY FOR INCIDENT IMD</a:t>
            </a:r>
            <a:endParaRPr lang="en-US" dirty="0"/>
          </a:p>
        </p:txBody>
      </p:sp>
      <p:sp>
        <p:nvSpPr>
          <p:cNvPr id="5" name="Content Placeholder 4"/>
          <p:cNvSpPr>
            <a:spLocks noGrp="1"/>
          </p:cNvSpPr>
          <p:nvPr>
            <p:ph idx="1"/>
          </p:nvPr>
        </p:nvSpPr>
        <p:spPr/>
        <p:txBody>
          <a:bodyPr>
            <a:normAutofit/>
          </a:bodyPr>
          <a:lstStyle/>
          <a:p>
            <a:r>
              <a:rPr lang="en-US" b="1" dirty="0" err="1"/>
              <a:t>Hyperparameter</a:t>
            </a:r>
            <a:r>
              <a:rPr lang="en-US" b="1" dirty="0"/>
              <a:t> tuning</a:t>
            </a:r>
            <a:endParaRPr lang="en-US" dirty="0"/>
          </a:p>
          <a:p>
            <a:r>
              <a:rPr lang="en-US" dirty="0" smtClean="0"/>
              <a:t>Used </a:t>
            </a:r>
            <a:r>
              <a:rPr lang="en-US" dirty="0"/>
              <a:t>to optimize the performance of machine learning models by searching for the best set of </a:t>
            </a:r>
            <a:r>
              <a:rPr lang="en-US" dirty="0" err="1"/>
              <a:t>hyperparameters</a:t>
            </a:r>
            <a:r>
              <a:rPr lang="en-US" dirty="0"/>
              <a:t>. </a:t>
            </a:r>
            <a:endParaRPr lang="en-US" dirty="0" smtClean="0"/>
          </a:p>
          <a:p>
            <a:endParaRPr lang="en-US" dirty="0" smtClean="0"/>
          </a:p>
          <a:p>
            <a:r>
              <a:rPr lang="en-US" dirty="0" err="1" smtClean="0"/>
              <a:t>Hyperparameters</a:t>
            </a:r>
            <a:r>
              <a:rPr lang="en-US" dirty="0" smtClean="0"/>
              <a:t> </a:t>
            </a:r>
            <a:r>
              <a:rPr lang="en-US" dirty="0"/>
              <a:t>are settings that are not learned from the data but are set prior to </a:t>
            </a:r>
            <a:r>
              <a:rPr lang="en-US" dirty="0" smtClean="0"/>
              <a:t>training.</a:t>
            </a:r>
          </a:p>
          <a:p>
            <a:endParaRPr lang="en-US" dirty="0" smtClean="0"/>
          </a:p>
          <a:p>
            <a:r>
              <a:rPr lang="en-US" dirty="0" err="1" smtClean="0"/>
              <a:t>E.g</a:t>
            </a:r>
            <a:r>
              <a:rPr lang="en-US" dirty="0" smtClean="0"/>
              <a:t>: </a:t>
            </a:r>
            <a:r>
              <a:rPr lang="en-US" b="1" dirty="0" smtClean="0">
                <a:solidFill>
                  <a:srgbClr val="00B050"/>
                </a:solidFill>
              </a:rPr>
              <a:t>Regularization</a:t>
            </a:r>
            <a:r>
              <a:rPr lang="en-US" dirty="0" smtClean="0"/>
              <a:t> </a:t>
            </a:r>
            <a:r>
              <a:rPr lang="en-US" dirty="0"/>
              <a:t>strength in logistic regression, the </a:t>
            </a:r>
            <a:r>
              <a:rPr lang="en-US" b="1" dirty="0">
                <a:solidFill>
                  <a:srgbClr val="00B050"/>
                </a:solidFill>
              </a:rPr>
              <a:t>depth</a:t>
            </a:r>
            <a:r>
              <a:rPr lang="en-US" dirty="0"/>
              <a:t> of a decision tree, or the </a:t>
            </a:r>
            <a:r>
              <a:rPr lang="en-US" b="1" dirty="0">
                <a:solidFill>
                  <a:srgbClr val="00B050"/>
                </a:solidFill>
              </a:rPr>
              <a:t>number of trees </a:t>
            </a:r>
            <a:r>
              <a:rPr lang="en-US" dirty="0"/>
              <a:t>in a random forest</a:t>
            </a:r>
            <a:r>
              <a:rPr lang="en-US" dirty="0" smtClean="0"/>
              <a:t>.</a:t>
            </a:r>
            <a:endParaRPr lang="en-US" dirty="0"/>
          </a:p>
        </p:txBody>
      </p:sp>
    </p:spTree>
    <p:extLst>
      <p:ext uri="{BB962C8B-B14F-4D97-AF65-F5344CB8AC3E}">
        <p14:creationId xmlns:p14="http://schemas.microsoft.com/office/powerpoint/2010/main" val="602521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IMPROVING ACCURACY FOR INCIDENT IMD</a:t>
            </a:r>
          </a:p>
        </p:txBody>
      </p:sp>
      <p:sp>
        <p:nvSpPr>
          <p:cNvPr id="5" name="Content Placeholder 4"/>
          <p:cNvSpPr>
            <a:spLocks noGrp="1"/>
          </p:cNvSpPr>
          <p:nvPr>
            <p:ph idx="1"/>
          </p:nvPr>
        </p:nvSpPr>
        <p:spPr>
          <a:xfrm>
            <a:off x="787400" y="1699993"/>
            <a:ext cx="5819140" cy="701118"/>
          </a:xfrm>
        </p:spPr>
        <p:txBody>
          <a:bodyPr>
            <a:noAutofit/>
          </a:bodyPr>
          <a:lstStyle/>
          <a:p>
            <a:r>
              <a:rPr lang="en-US" dirty="0" smtClean="0"/>
              <a:t>Best Model: </a:t>
            </a:r>
            <a:r>
              <a:rPr lang="en-US" b="1" dirty="0" smtClean="0">
                <a:solidFill>
                  <a:srgbClr val="00B050"/>
                </a:solidFill>
              </a:rPr>
              <a:t>Random Forest (81.6%)</a:t>
            </a:r>
          </a:p>
        </p:txBody>
      </p:sp>
      <p:sp>
        <p:nvSpPr>
          <p:cNvPr id="6" name="TextBox 5"/>
          <p:cNvSpPr txBox="1"/>
          <p:nvPr/>
        </p:nvSpPr>
        <p:spPr>
          <a:xfrm>
            <a:off x="409248" y="6317453"/>
            <a:ext cx="5851804" cy="369332"/>
          </a:xfrm>
          <a:prstGeom prst="rect">
            <a:avLst/>
          </a:prstGeom>
          <a:noFill/>
        </p:spPr>
        <p:txBody>
          <a:bodyPr wrap="square" rtlCol="0">
            <a:spAutoFit/>
          </a:bodyPr>
          <a:lstStyle/>
          <a:p>
            <a:r>
              <a:rPr lang="en-US" dirty="0" smtClean="0"/>
              <a:t>Table: Model performance after hyper parameter tuning </a:t>
            </a:r>
            <a:endParaRPr lang="en-US" dirty="0"/>
          </a:p>
        </p:txBody>
      </p:sp>
      <p:pic>
        <p:nvPicPr>
          <p:cNvPr id="8" name="Picture 7"/>
          <p:cNvPicPr>
            <a:picLocks noChangeAspect="1"/>
          </p:cNvPicPr>
          <p:nvPr/>
        </p:nvPicPr>
        <p:blipFill>
          <a:blip r:embed="rId3"/>
          <a:stretch>
            <a:fillRect/>
          </a:stretch>
        </p:blipFill>
        <p:spPr>
          <a:xfrm>
            <a:off x="6056378" y="2050552"/>
            <a:ext cx="5830821" cy="446454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41496274"/>
              </p:ext>
            </p:extLst>
          </p:nvPr>
        </p:nvGraphicFramePr>
        <p:xfrm>
          <a:off x="736601" y="2285999"/>
          <a:ext cx="5095499" cy="4039441"/>
        </p:xfrm>
        <a:graphic>
          <a:graphicData uri="http://schemas.openxmlformats.org/drawingml/2006/table">
            <a:tbl>
              <a:tblPr firstRow="1" firstCol="1" bandRow="1">
                <a:tableStyleId>{073A0DAA-6AF3-43AB-8588-CEC1D06C72B9}</a:tableStyleId>
              </a:tblPr>
              <a:tblGrid>
                <a:gridCol w="2826410">
                  <a:extLst>
                    <a:ext uri="{9D8B030D-6E8A-4147-A177-3AD203B41FA5}">
                      <a16:colId xmlns:a16="http://schemas.microsoft.com/office/drawing/2014/main" val="3615207936"/>
                    </a:ext>
                  </a:extLst>
                </a:gridCol>
                <a:gridCol w="1234066">
                  <a:extLst>
                    <a:ext uri="{9D8B030D-6E8A-4147-A177-3AD203B41FA5}">
                      <a16:colId xmlns:a16="http://schemas.microsoft.com/office/drawing/2014/main" val="1539121319"/>
                    </a:ext>
                  </a:extLst>
                </a:gridCol>
                <a:gridCol w="1035023">
                  <a:extLst>
                    <a:ext uri="{9D8B030D-6E8A-4147-A177-3AD203B41FA5}">
                      <a16:colId xmlns:a16="http://schemas.microsoft.com/office/drawing/2014/main" val="1574673555"/>
                    </a:ext>
                  </a:extLst>
                </a:gridCol>
              </a:tblGrid>
              <a:tr h="581640">
                <a:tc>
                  <a:txBody>
                    <a:bodyPr/>
                    <a:lstStyle/>
                    <a:p>
                      <a:pPr>
                        <a:lnSpc>
                          <a:spcPct val="107000"/>
                        </a:lnSpc>
                        <a:spcAft>
                          <a:spcPts val="0"/>
                        </a:spcAft>
                      </a:pPr>
                      <a:r>
                        <a:rPr lang="en-US" sz="1800">
                          <a:effectLst/>
                        </a:rPr>
                        <a:t>Model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F1 Score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Accuracy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1755700"/>
                  </a:ext>
                </a:extLst>
              </a:tr>
              <a:tr h="290821">
                <a:tc>
                  <a:txBody>
                    <a:bodyPr/>
                    <a:lstStyle/>
                    <a:p>
                      <a:pPr>
                        <a:lnSpc>
                          <a:spcPct val="107000"/>
                        </a:lnSpc>
                        <a:spcAft>
                          <a:spcPts val="0"/>
                        </a:spcAft>
                      </a:pPr>
                      <a:r>
                        <a:rPr lang="en-US" sz="1800">
                          <a:effectLst/>
                        </a:rPr>
                        <a:t>Random Forest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0.816</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0.721</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2887439"/>
                  </a:ext>
                </a:extLst>
              </a:tr>
              <a:tr h="348143">
                <a:tc>
                  <a:txBody>
                    <a:bodyPr/>
                    <a:lstStyle/>
                    <a:p>
                      <a:pPr>
                        <a:lnSpc>
                          <a:spcPct val="107000"/>
                        </a:lnSpc>
                        <a:spcAft>
                          <a:spcPts val="0"/>
                        </a:spcAft>
                      </a:pPr>
                      <a:r>
                        <a:rPr lang="en-US" sz="1800">
                          <a:effectLst/>
                        </a:rPr>
                        <a:t>Gradient Boosting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0.812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376712"/>
                  </a:ext>
                </a:extLst>
              </a:tr>
              <a:tr h="373718">
                <a:tc>
                  <a:txBody>
                    <a:bodyPr/>
                    <a:lstStyle/>
                    <a:p>
                      <a:pPr>
                        <a:lnSpc>
                          <a:spcPct val="107000"/>
                        </a:lnSpc>
                        <a:spcAft>
                          <a:spcPts val="0"/>
                        </a:spcAft>
                      </a:pPr>
                      <a:r>
                        <a:rPr lang="en-US" sz="1800">
                          <a:effectLst/>
                        </a:rPr>
                        <a:t>Logistic Regression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0069441"/>
                  </a:ext>
                </a:extLst>
              </a:tr>
              <a:tr h="324862">
                <a:tc>
                  <a:txBody>
                    <a:bodyPr/>
                    <a:lstStyle/>
                    <a:p>
                      <a:pPr>
                        <a:lnSpc>
                          <a:spcPct val="107000"/>
                        </a:lnSpc>
                        <a:spcAft>
                          <a:spcPts val="0"/>
                        </a:spcAft>
                      </a:pPr>
                      <a:r>
                        <a:rPr lang="en-US" sz="1800">
                          <a:effectLst/>
                        </a:rPr>
                        <a:t>Support Vector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0.674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6055046"/>
                  </a:ext>
                </a:extLst>
              </a:tr>
              <a:tr h="290821">
                <a:tc>
                  <a:txBody>
                    <a:bodyPr/>
                    <a:lstStyle/>
                    <a:p>
                      <a:pPr>
                        <a:lnSpc>
                          <a:spcPct val="107000"/>
                        </a:lnSpc>
                        <a:spcAft>
                          <a:spcPts val="0"/>
                        </a:spcAft>
                      </a:pPr>
                      <a:r>
                        <a:rPr lang="en-US" sz="1800">
                          <a:effectLst/>
                        </a:rPr>
                        <a:t>AdaBoost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0.796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0.697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9428855"/>
                  </a:ext>
                </a:extLst>
              </a:tr>
              <a:tr h="552686">
                <a:tc>
                  <a:txBody>
                    <a:bodyPr/>
                    <a:lstStyle/>
                    <a:p>
                      <a:pPr>
                        <a:lnSpc>
                          <a:spcPct val="107000"/>
                        </a:lnSpc>
                        <a:spcAft>
                          <a:spcPts val="0"/>
                        </a:spcAft>
                      </a:pPr>
                      <a:r>
                        <a:rPr lang="en-US" sz="1800">
                          <a:effectLst/>
                        </a:rPr>
                        <a:t>Linear Discriminant Analysis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0.789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4644769"/>
                  </a:ext>
                </a:extLst>
              </a:tr>
              <a:tr h="396367">
                <a:tc>
                  <a:txBody>
                    <a:bodyPr/>
                    <a:lstStyle/>
                    <a:p>
                      <a:pPr>
                        <a:lnSpc>
                          <a:spcPct val="107000"/>
                        </a:lnSpc>
                        <a:spcAft>
                          <a:spcPts val="0"/>
                        </a:spcAft>
                      </a:pPr>
                      <a:r>
                        <a:rPr lang="en-US" sz="1800">
                          <a:effectLst/>
                        </a:rPr>
                        <a:t>K-Nearest Neighbors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0.768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0.653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6299853"/>
                  </a:ext>
                </a:extLst>
              </a:tr>
              <a:tr h="290821">
                <a:tc>
                  <a:txBody>
                    <a:bodyPr/>
                    <a:lstStyle/>
                    <a:p>
                      <a:pPr>
                        <a:lnSpc>
                          <a:spcPct val="107000"/>
                        </a:lnSpc>
                        <a:spcAft>
                          <a:spcPts val="0"/>
                        </a:spcAft>
                      </a:pPr>
                      <a:r>
                        <a:rPr lang="en-US" sz="1800">
                          <a:effectLst/>
                        </a:rPr>
                        <a:t>Decision Tree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0.629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3852173"/>
                  </a:ext>
                </a:extLst>
              </a:tr>
              <a:tr h="581534">
                <a:tc>
                  <a:txBody>
                    <a:bodyPr/>
                    <a:lstStyle/>
                    <a:p>
                      <a:pPr>
                        <a:lnSpc>
                          <a:spcPct val="107000"/>
                        </a:lnSpc>
                        <a:spcAft>
                          <a:spcPts val="0"/>
                        </a:spcAft>
                      </a:pPr>
                      <a:r>
                        <a:rPr lang="en-US" sz="1800" dirty="0">
                          <a:effectLst/>
                        </a:rPr>
                        <a:t>Gaussian Naive Bayes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0.639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0.568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8490546"/>
                  </a:ext>
                </a:extLst>
              </a:tr>
            </a:tbl>
          </a:graphicData>
        </a:graphic>
      </p:graphicFrame>
    </p:spTree>
    <p:extLst>
      <p:ext uri="{BB962C8B-B14F-4D97-AF65-F5344CB8AC3E}">
        <p14:creationId xmlns:p14="http://schemas.microsoft.com/office/powerpoint/2010/main" val="2545367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OF BEST MODEL </a:t>
            </a:r>
            <a:endParaRPr lang="en-US" b="1" dirty="0"/>
          </a:p>
        </p:txBody>
      </p:sp>
      <p:sp>
        <p:nvSpPr>
          <p:cNvPr id="5" name="Content Placeholder 4"/>
          <p:cNvSpPr>
            <a:spLocks noGrp="1"/>
          </p:cNvSpPr>
          <p:nvPr>
            <p:ph idx="1"/>
          </p:nvPr>
        </p:nvSpPr>
        <p:spPr>
          <a:xfrm>
            <a:off x="548640" y="1825625"/>
            <a:ext cx="5897880" cy="4689475"/>
          </a:xfrm>
        </p:spPr>
        <p:txBody>
          <a:bodyPr>
            <a:normAutofit/>
          </a:bodyPr>
          <a:lstStyle/>
          <a:p>
            <a:r>
              <a:rPr lang="en-US" b="1" dirty="0" smtClean="0">
                <a:solidFill>
                  <a:srgbClr val="00B050"/>
                </a:solidFill>
              </a:rPr>
              <a:t>Random Forest</a:t>
            </a:r>
            <a:r>
              <a:rPr lang="en-US" dirty="0" smtClean="0"/>
              <a:t> (Best Model) </a:t>
            </a:r>
            <a:r>
              <a:rPr lang="en-US" dirty="0"/>
              <a:t>performance on </a:t>
            </a:r>
            <a:r>
              <a:rPr lang="en-US" b="1" dirty="0"/>
              <a:t>unseen </a:t>
            </a:r>
            <a:r>
              <a:rPr lang="en-US" b="1" dirty="0" smtClean="0"/>
              <a:t>data</a:t>
            </a:r>
            <a:r>
              <a:rPr lang="en-US" b="1" dirty="0"/>
              <a:t> </a:t>
            </a:r>
            <a:r>
              <a:rPr lang="en-US" dirty="0" smtClean="0"/>
              <a:t>was:</a:t>
            </a:r>
            <a:endParaRPr lang="en-US" dirty="0"/>
          </a:p>
          <a:p>
            <a:pPr lvl="1"/>
            <a:r>
              <a:rPr lang="en-US" sz="2800" dirty="0"/>
              <a:t>Accuracy: </a:t>
            </a:r>
            <a:r>
              <a:rPr lang="en-US" sz="2800" dirty="0" smtClean="0"/>
              <a:t>100%</a:t>
            </a:r>
            <a:endParaRPr lang="en-US" sz="2800" dirty="0"/>
          </a:p>
          <a:p>
            <a:pPr lvl="1"/>
            <a:r>
              <a:rPr lang="en-US" sz="2800" dirty="0"/>
              <a:t>Precision: </a:t>
            </a:r>
            <a:r>
              <a:rPr lang="en-US" sz="2800" dirty="0" smtClean="0"/>
              <a:t>100%</a:t>
            </a:r>
            <a:endParaRPr lang="en-US" sz="2800" dirty="0"/>
          </a:p>
          <a:p>
            <a:pPr lvl="1"/>
            <a:r>
              <a:rPr lang="en-US" sz="2800" dirty="0"/>
              <a:t>Recall: </a:t>
            </a:r>
            <a:r>
              <a:rPr lang="en-US" sz="2800" dirty="0" smtClean="0"/>
              <a:t>100%</a:t>
            </a:r>
            <a:endParaRPr lang="en-US" sz="2800" dirty="0"/>
          </a:p>
          <a:p>
            <a:pPr lvl="1"/>
            <a:r>
              <a:rPr lang="en-US" sz="2800" dirty="0"/>
              <a:t>F1-score: </a:t>
            </a:r>
            <a:r>
              <a:rPr lang="en-US" sz="2800" dirty="0" smtClean="0"/>
              <a:t>100%</a:t>
            </a:r>
            <a:endParaRPr lang="en-US" sz="2800" dirty="0"/>
          </a:p>
          <a:p>
            <a:r>
              <a:rPr lang="en-US" dirty="0"/>
              <a:t>This indicates </a:t>
            </a:r>
            <a:r>
              <a:rPr lang="en-US" dirty="0" smtClean="0"/>
              <a:t>a perfect performance. </a:t>
            </a:r>
          </a:p>
          <a:p>
            <a:r>
              <a:rPr lang="en-US" b="1" i="1" dirty="0" smtClean="0"/>
              <a:t>Concern: </a:t>
            </a:r>
            <a:r>
              <a:rPr lang="en-US" i="1" dirty="0" smtClean="0"/>
              <a:t>Has it over fitted? </a:t>
            </a:r>
          </a:p>
          <a:p>
            <a:r>
              <a:rPr lang="en-US" b="1" i="1" dirty="0" smtClean="0"/>
              <a:t>Solution: </a:t>
            </a:r>
            <a:r>
              <a:rPr lang="en-US" i="1" dirty="0" smtClean="0"/>
              <a:t>Need for prediction on totally independent data. </a:t>
            </a:r>
          </a:p>
        </p:txBody>
      </p:sp>
      <p:pic>
        <p:nvPicPr>
          <p:cNvPr id="4" name="Picture 3"/>
          <p:cNvPicPr>
            <a:picLocks noChangeAspect="1"/>
          </p:cNvPicPr>
          <p:nvPr/>
        </p:nvPicPr>
        <p:blipFill>
          <a:blip r:embed="rId2"/>
          <a:stretch>
            <a:fillRect/>
          </a:stretch>
        </p:blipFill>
        <p:spPr>
          <a:xfrm>
            <a:off x="6283570" y="1690688"/>
            <a:ext cx="5359964" cy="4542473"/>
          </a:xfrm>
          <a:prstGeom prst="rect">
            <a:avLst/>
          </a:prstGeom>
        </p:spPr>
      </p:pic>
    </p:spTree>
    <p:extLst>
      <p:ext uri="{BB962C8B-B14F-4D97-AF65-F5344CB8AC3E}">
        <p14:creationId xmlns:p14="http://schemas.microsoft.com/office/powerpoint/2010/main" val="2473769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IMPORTANCE FOR INCIDENT IMD</a:t>
            </a:r>
            <a:endParaRPr lang="en-US" dirty="0"/>
          </a:p>
        </p:txBody>
      </p:sp>
      <p:sp>
        <p:nvSpPr>
          <p:cNvPr id="5" name="Content Placeholder 4"/>
          <p:cNvSpPr>
            <a:spLocks noGrp="1"/>
          </p:cNvSpPr>
          <p:nvPr>
            <p:ph idx="1"/>
          </p:nvPr>
        </p:nvSpPr>
        <p:spPr>
          <a:xfrm>
            <a:off x="838200" y="1825624"/>
            <a:ext cx="4945380" cy="4666616"/>
          </a:xfrm>
        </p:spPr>
        <p:txBody>
          <a:bodyPr>
            <a:normAutofit/>
          </a:bodyPr>
          <a:lstStyle/>
          <a:p>
            <a:r>
              <a:rPr lang="en-US" b="1" dirty="0"/>
              <a:t>Feature </a:t>
            </a:r>
            <a:r>
              <a:rPr lang="en-US" b="1" dirty="0" smtClean="0"/>
              <a:t>importance: </a:t>
            </a:r>
            <a:r>
              <a:rPr lang="en-US" dirty="0" smtClean="0"/>
              <a:t>features with the most </a:t>
            </a:r>
            <a:r>
              <a:rPr lang="en-US" dirty="0"/>
              <a:t>impact on a model's predictions</a:t>
            </a:r>
            <a:r>
              <a:rPr lang="en-US" dirty="0" smtClean="0"/>
              <a:t>.</a:t>
            </a:r>
          </a:p>
          <a:p>
            <a:r>
              <a:rPr lang="en-US" dirty="0" smtClean="0"/>
              <a:t>For Incident IMD, the most important features were; </a:t>
            </a:r>
            <a:endParaRPr lang="en-US" dirty="0"/>
          </a:p>
          <a:p>
            <a:pPr marL="457200" lvl="1" indent="0">
              <a:buNone/>
            </a:pPr>
            <a:r>
              <a:rPr lang="en-US" dirty="0" smtClean="0"/>
              <a:t>1. Telomere length at baseline</a:t>
            </a:r>
          </a:p>
          <a:p>
            <a:pPr marL="457200" lvl="1" indent="0">
              <a:buNone/>
            </a:pPr>
            <a:r>
              <a:rPr lang="en-US" dirty="0" smtClean="0"/>
              <a:t>2. Telomere length at end line (Month 12)</a:t>
            </a:r>
          </a:p>
          <a:p>
            <a:pPr marL="457200" lvl="1" indent="0">
              <a:buNone/>
            </a:pPr>
            <a:r>
              <a:rPr lang="en-US" dirty="0" smtClean="0"/>
              <a:t>3. Stress</a:t>
            </a:r>
          </a:p>
          <a:p>
            <a:pPr marL="457200" lvl="1" indent="0">
              <a:buNone/>
            </a:pPr>
            <a:r>
              <a:rPr lang="en-US" dirty="0" smtClean="0"/>
              <a:t>4</a:t>
            </a:r>
            <a:r>
              <a:rPr lang="en-US" dirty="0"/>
              <a:t>. </a:t>
            </a:r>
            <a:r>
              <a:rPr lang="en-US" dirty="0" smtClean="0"/>
              <a:t>HTTLPRrs35531 polymorphism </a:t>
            </a:r>
          </a:p>
          <a:p>
            <a:pPr marL="457200" lvl="1" indent="0">
              <a:buNone/>
            </a:pPr>
            <a:r>
              <a:rPr lang="en-US" dirty="0" smtClean="0"/>
              <a:t>5. </a:t>
            </a:r>
            <a:r>
              <a:rPr lang="en-US" dirty="0" err="1" smtClean="0"/>
              <a:t>Viralload</a:t>
            </a:r>
            <a:endParaRPr lang="en-US" dirty="0"/>
          </a:p>
        </p:txBody>
      </p:sp>
      <p:pic>
        <p:nvPicPr>
          <p:cNvPr id="3" name="Picture 2"/>
          <p:cNvPicPr>
            <a:picLocks noChangeAspect="1"/>
          </p:cNvPicPr>
          <p:nvPr/>
        </p:nvPicPr>
        <p:blipFill>
          <a:blip r:embed="rId2"/>
          <a:stretch>
            <a:fillRect/>
          </a:stretch>
        </p:blipFill>
        <p:spPr>
          <a:xfrm>
            <a:off x="5600700" y="1690688"/>
            <a:ext cx="5914436" cy="4415156"/>
          </a:xfrm>
          <a:prstGeom prst="rect">
            <a:avLst/>
          </a:prstGeom>
        </p:spPr>
      </p:pic>
    </p:spTree>
    <p:extLst>
      <p:ext uri="{BB962C8B-B14F-4D97-AF65-F5344CB8AC3E}">
        <p14:creationId xmlns:p14="http://schemas.microsoft.com/office/powerpoint/2010/main" val="346837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a:t>
            </a:r>
            <a:r>
              <a:rPr lang="en-US" b="1" dirty="0" smtClean="0"/>
              <a:t>FOR </a:t>
            </a:r>
            <a:r>
              <a:rPr lang="en-US" b="1" dirty="0"/>
              <a:t>INCIDENT IMD </a:t>
            </a:r>
            <a:endParaRPr lang="en-US" dirty="0"/>
          </a:p>
        </p:txBody>
      </p:sp>
      <p:sp>
        <p:nvSpPr>
          <p:cNvPr id="5" name="Content Placeholder 4"/>
          <p:cNvSpPr>
            <a:spLocks noGrp="1"/>
          </p:cNvSpPr>
          <p:nvPr>
            <p:ph idx="1"/>
          </p:nvPr>
        </p:nvSpPr>
        <p:spPr>
          <a:xfrm>
            <a:off x="838200" y="1690688"/>
            <a:ext cx="10980420" cy="4870132"/>
          </a:xfrm>
        </p:spPr>
        <p:txBody>
          <a:bodyPr>
            <a:noAutofit/>
          </a:bodyPr>
          <a:lstStyle/>
          <a:p>
            <a:pPr>
              <a:lnSpc>
                <a:spcPct val="100000"/>
              </a:lnSpc>
            </a:pPr>
            <a:r>
              <a:rPr lang="en-US" dirty="0" smtClean="0"/>
              <a:t>The best ML model for predicting incident IMD is </a:t>
            </a:r>
            <a:r>
              <a:rPr lang="en-US" b="1" dirty="0" smtClean="0"/>
              <a:t>Random Forest </a:t>
            </a:r>
            <a:r>
              <a:rPr lang="en-US" dirty="0" smtClean="0"/>
              <a:t>(81.6% F1 Score i.e. better precision [accuracy] and recall [sensitivity]).</a:t>
            </a:r>
          </a:p>
          <a:p>
            <a:pPr>
              <a:lnSpc>
                <a:spcPct val="100000"/>
              </a:lnSpc>
            </a:pPr>
            <a:r>
              <a:rPr lang="en-US" dirty="0" smtClean="0"/>
              <a:t>Testing </a:t>
            </a:r>
            <a:r>
              <a:rPr lang="en-US" b="1" dirty="0"/>
              <a:t>Random Forest </a:t>
            </a:r>
            <a:r>
              <a:rPr lang="en-US" dirty="0" smtClean="0"/>
              <a:t>with original data yielded 100% perfect predictions for all instances of incident IMD. </a:t>
            </a:r>
          </a:p>
          <a:p>
            <a:pPr marL="0" indent="0">
              <a:lnSpc>
                <a:spcPct val="100000"/>
              </a:lnSpc>
              <a:buNone/>
            </a:pPr>
            <a:r>
              <a:rPr lang="en-US" b="1" dirty="0" smtClean="0"/>
              <a:t>Recommendations: </a:t>
            </a:r>
          </a:p>
          <a:p>
            <a:pPr>
              <a:lnSpc>
                <a:spcPct val="100000"/>
              </a:lnSpc>
            </a:pPr>
            <a:r>
              <a:rPr lang="en-US" dirty="0" smtClean="0"/>
              <a:t>There is need for a larger dataset to perform future model development, and limit over fitting. </a:t>
            </a:r>
          </a:p>
          <a:p>
            <a:pPr>
              <a:lnSpc>
                <a:spcPct val="100000"/>
              </a:lnSpc>
            </a:pPr>
            <a:r>
              <a:rPr lang="en-US" dirty="0" smtClean="0"/>
              <a:t>There is need for independent dataset to test the model on so as to rule out the possibility of over fitting or data leakage, thereby improving the reliability of the model. </a:t>
            </a:r>
          </a:p>
        </p:txBody>
      </p:sp>
    </p:spTree>
    <p:extLst>
      <p:ext uri="{BB962C8B-B14F-4D97-AF65-F5344CB8AC3E}">
        <p14:creationId xmlns:p14="http://schemas.microsoft.com/office/powerpoint/2010/main" val="588367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smtClean="0"/>
              <a:t>PERSISTENT </a:t>
            </a:r>
            <a:r>
              <a:rPr lang="en-US" sz="8000" b="1" dirty="0"/>
              <a:t>IMD</a:t>
            </a:r>
            <a:endParaRPr lang="en-US" sz="8000" dirty="0"/>
          </a:p>
        </p:txBody>
      </p:sp>
      <p:sp>
        <p:nvSpPr>
          <p:cNvPr id="3" name="Subtitle 2"/>
          <p:cNvSpPr>
            <a:spLocks noGrp="1"/>
          </p:cNvSpPr>
          <p:nvPr>
            <p:ph type="subTitle" idx="1"/>
          </p:nvPr>
        </p:nvSpPr>
        <p:spPr>
          <a:xfrm>
            <a:off x="986790" y="4091940"/>
            <a:ext cx="10534650" cy="1851660"/>
          </a:xfrm>
        </p:spPr>
        <p:txBody>
          <a:bodyPr>
            <a:normAutofit/>
          </a:bodyPr>
          <a:lstStyle/>
          <a:p>
            <a:r>
              <a:rPr lang="en-US" sz="3000" b="1" dirty="0" smtClean="0"/>
              <a:t>Definition: </a:t>
            </a:r>
            <a:r>
              <a:rPr lang="en-US" sz="3000" dirty="0" smtClean="0"/>
              <a:t>Enduring/ongoing internalizing mental disorder (mood &amp; emotional disorders like anxiety, depression, </a:t>
            </a:r>
            <a:r>
              <a:rPr lang="en-US" sz="3000" dirty="0" err="1" smtClean="0"/>
              <a:t>ptsd</a:t>
            </a:r>
            <a:r>
              <a:rPr lang="en-US" sz="3000" dirty="0" smtClean="0"/>
              <a:t>) among individuals </a:t>
            </a:r>
            <a:r>
              <a:rPr lang="en-US" sz="3000" dirty="0"/>
              <a:t>who </a:t>
            </a:r>
            <a:r>
              <a:rPr lang="en-US" sz="3000" dirty="0" smtClean="0"/>
              <a:t>had IMD  at the baseline. </a:t>
            </a:r>
            <a:endParaRPr lang="en-US" sz="3000" dirty="0"/>
          </a:p>
        </p:txBody>
      </p:sp>
    </p:spTree>
    <p:extLst>
      <p:ext uri="{BB962C8B-B14F-4D97-AF65-F5344CB8AC3E}">
        <p14:creationId xmlns:p14="http://schemas.microsoft.com/office/powerpoint/2010/main" val="301234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RESULTS/METHOD FOR PERSISTENT</a:t>
            </a:r>
            <a:r>
              <a:rPr lang="en-US" b="1" dirty="0" smtClean="0"/>
              <a:t> </a:t>
            </a:r>
            <a:r>
              <a:rPr lang="en-US" b="1" dirty="0"/>
              <a:t>IMD</a:t>
            </a:r>
          </a:p>
        </p:txBody>
      </p:sp>
      <p:sp>
        <p:nvSpPr>
          <p:cNvPr id="5" name="Content Placeholder 4"/>
          <p:cNvSpPr>
            <a:spLocks noGrp="1"/>
          </p:cNvSpPr>
          <p:nvPr>
            <p:ph idx="1"/>
          </p:nvPr>
        </p:nvSpPr>
        <p:spPr>
          <a:xfrm>
            <a:off x="838200" y="1463039"/>
            <a:ext cx="6454140" cy="4899185"/>
          </a:xfrm>
        </p:spPr>
        <p:txBody>
          <a:bodyPr>
            <a:noAutofit/>
          </a:bodyPr>
          <a:lstStyle/>
          <a:p>
            <a:r>
              <a:rPr lang="en-US" b="1" dirty="0" smtClean="0"/>
              <a:t>Descriptive statistics</a:t>
            </a:r>
          </a:p>
          <a:p>
            <a:r>
              <a:rPr lang="en-US" b="1" dirty="0" smtClean="0"/>
              <a:t>Data Size</a:t>
            </a:r>
          </a:p>
          <a:p>
            <a:pPr lvl="1"/>
            <a:r>
              <a:rPr lang="en-US" sz="2800" dirty="0" smtClean="0"/>
              <a:t>Variables = 29</a:t>
            </a:r>
          </a:p>
          <a:p>
            <a:pPr lvl="1"/>
            <a:r>
              <a:rPr lang="en-US" sz="2800" dirty="0" smtClean="0"/>
              <a:t>Sample size = 368</a:t>
            </a:r>
          </a:p>
          <a:p>
            <a:r>
              <a:rPr lang="en-US" b="1" dirty="0" smtClean="0"/>
              <a:t>Number of duplicates</a:t>
            </a:r>
          </a:p>
          <a:p>
            <a:pPr marL="457200" lvl="1" indent="0">
              <a:buNone/>
            </a:pPr>
            <a:r>
              <a:rPr lang="en-US" sz="2800" dirty="0" smtClean="0"/>
              <a:t>= 0</a:t>
            </a:r>
          </a:p>
          <a:p>
            <a:r>
              <a:rPr lang="en-US" b="1" dirty="0" smtClean="0"/>
              <a:t>Distribution of the data </a:t>
            </a:r>
          </a:p>
          <a:p>
            <a:pPr lvl="1"/>
            <a:r>
              <a:rPr lang="en-US" sz="2800" dirty="0" smtClean="0"/>
              <a:t>The was moderately skewed. </a:t>
            </a:r>
            <a:endParaRPr lang="en-US" sz="2800" dirty="0"/>
          </a:p>
        </p:txBody>
      </p:sp>
      <p:sp>
        <p:nvSpPr>
          <p:cNvPr id="7" name="TextBox 6"/>
          <p:cNvSpPr txBox="1"/>
          <p:nvPr/>
        </p:nvSpPr>
        <p:spPr>
          <a:xfrm>
            <a:off x="7772400" y="5992892"/>
            <a:ext cx="4107180" cy="369332"/>
          </a:xfrm>
          <a:prstGeom prst="rect">
            <a:avLst/>
          </a:prstGeom>
          <a:noFill/>
        </p:spPr>
        <p:txBody>
          <a:bodyPr wrap="square" rtlCol="0">
            <a:spAutoFit/>
          </a:bodyPr>
          <a:lstStyle/>
          <a:p>
            <a:r>
              <a:rPr lang="en-US" dirty="0" smtClean="0"/>
              <a:t>Figure 1: Plot for numerical data </a:t>
            </a:r>
            <a:endParaRPr lang="en-US" dirty="0"/>
          </a:p>
        </p:txBody>
      </p:sp>
      <p:pic>
        <p:nvPicPr>
          <p:cNvPr id="4" name="Picture 3"/>
          <p:cNvPicPr>
            <a:picLocks noChangeAspect="1"/>
          </p:cNvPicPr>
          <p:nvPr/>
        </p:nvPicPr>
        <p:blipFill>
          <a:blip r:embed="rId2"/>
          <a:stretch>
            <a:fillRect/>
          </a:stretch>
        </p:blipFill>
        <p:spPr>
          <a:xfrm>
            <a:off x="7018020" y="1691871"/>
            <a:ext cx="4537352" cy="3520209"/>
          </a:xfrm>
          <a:prstGeom prst="rect">
            <a:avLst/>
          </a:prstGeom>
        </p:spPr>
      </p:pic>
    </p:spTree>
    <p:extLst>
      <p:ext uri="{BB962C8B-B14F-4D97-AF65-F5344CB8AC3E}">
        <p14:creationId xmlns:p14="http://schemas.microsoft.com/office/powerpoint/2010/main" val="2410126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BB929-1B65-5A25-1DF5-51441C396A70}"/>
              </a:ext>
            </a:extLst>
          </p:cNvPr>
          <p:cNvSpPr/>
          <p:nvPr/>
        </p:nvSpPr>
        <p:spPr>
          <a:xfrm rot="12995570" flipH="1">
            <a:off x="4083134" y="-7251717"/>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a:p>
        </p:txBody>
      </p:sp>
      <p:sp>
        <p:nvSpPr>
          <p:cNvPr id="22" name="Freeform: Shape 21">
            <a:extLst>
              <a:ext uri="{FF2B5EF4-FFF2-40B4-BE49-F238E27FC236}">
                <a16:creationId xmlns:a16="http://schemas.microsoft.com/office/drawing/2014/main" id="{759B2E5C-BA27-16B0-EAF4-5E36D5D3C0C2}"/>
              </a:ext>
            </a:extLst>
          </p:cNvPr>
          <p:cNvSpPr/>
          <p:nvPr/>
        </p:nvSpPr>
        <p:spPr>
          <a:xfrm rot="7585316" flipH="1">
            <a:off x="11104661" y="-90716"/>
            <a:ext cx="1181625" cy="5154696"/>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pic>
        <p:nvPicPr>
          <p:cNvPr id="28" name="Graphic 27">
            <a:extLst>
              <a:ext uri="{FF2B5EF4-FFF2-40B4-BE49-F238E27FC236}">
                <a16:creationId xmlns:a16="http://schemas.microsoft.com/office/drawing/2014/main" id="{F4BFE178-55C4-4B6C-CCA0-891D1B2C03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rot="20601001">
            <a:off x="6074211" y="524635"/>
            <a:ext cx="1793397" cy="2194274"/>
          </a:xfrm>
          <a:prstGeom prst="rect">
            <a:avLst/>
          </a:prstGeom>
        </p:spPr>
      </p:pic>
      <p:pic>
        <p:nvPicPr>
          <p:cNvPr id="29" name="Graphic 28">
            <a:extLst>
              <a:ext uri="{FF2B5EF4-FFF2-40B4-BE49-F238E27FC236}">
                <a16:creationId xmlns:a16="http://schemas.microsoft.com/office/drawing/2014/main" id="{044747BE-A4F6-3A7B-C605-C9B750CC59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rot="20775079">
            <a:off x="56408" y="3948788"/>
            <a:ext cx="1293552" cy="1582698"/>
          </a:xfrm>
          <a:prstGeom prst="rect">
            <a:avLst/>
          </a:prstGeom>
        </p:spPr>
      </p:pic>
      <p:sp>
        <p:nvSpPr>
          <p:cNvPr id="32" name="Freeform: Shape 31">
            <a:extLst>
              <a:ext uri="{FF2B5EF4-FFF2-40B4-BE49-F238E27FC236}">
                <a16:creationId xmlns:a16="http://schemas.microsoft.com/office/drawing/2014/main" id="{F640129C-CA16-92C7-0DC8-5D802CC0B4EE}"/>
              </a:ext>
            </a:extLst>
          </p:cNvPr>
          <p:cNvSpPr/>
          <p:nvPr/>
        </p:nvSpPr>
        <p:spPr>
          <a:xfrm rot="13357974" flipH="1">
            <a:off x="10769634" y="4965936"/>
            <a:ext cx="514700" cy="2245317"/>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sp>
        <p:nvSpPr>
          <p:cNvPr id="106" name="Google Shape;116;p16"/>
          <p:cNvSpPr txBox="1">
            <a:spLocks noGrp="1"/>
          </p:cNvSpPr>
          <p:nvPr>
            <p:ph type="title"/>
          </p:nvPr>
        </p:nvSpPr>
        <p:spPr>
          <a:xfrm>
            <a:off x="0" y="446"/>
            <a:ext cx="12192000" cy="631718"/>
          </a:xfrm>
          <a:prstGeom prst="rect">
            <a:avLst/>
          </a:prstGeom>
          <a:solidFill>
            <a:srgbClr val="8B52F2"/>
          </a:solidFill>
        </p:spPr>
        <p:txBody>
          <a:bodyPr spcFirstLastPara="1" vert="horz" wrap="square" lIns="121884" tIns="121884" rIns="121884" bIns="121884" rtlCol="0" anchor="ctr" anchorCtr="0">
            <a:noAutofit/>
          </a:bodyPr>
          <a:lstStyle/>
          <a:p>
            <a:r>
              <a:rPr lang="en-GB" sz="2999" b="1" dirty="0" smtClean="0">
                <a:solidFill>
                  <a:schemeClr val="bg1"/>
                </a:solidFill>
              </a:rPr>
              <a:t>CONCEPT OF THE STUDY</a:t>
            </a:r>
            <a:endParaRPr lang="en-GB" sz="2999" b="1" dirty="0">
              <a:solidFill>
                <a:schemeClr val="bg1"/>
              </a:solidFill>
            </a:endParaRPr>
          </a:p>
        </p:txBody>
      </p:sp>
      <p:sp>
        <p:nvSpPr>
          <p:cNvPr id="21" name="Freeform: Shape 23">
            <a:extLst>
              <a:ext uri="{FF2B5EF4-FFF2-40B4-BE49-F238E27FC236}">
                <a16:creationId xmlns:a16="http://schemas.microsoft.com/office/drawing/2014/main" id="{5A56C65B-97BF-385A-131D-5B1BFE0E44FF}"/>
              </a:ext>
            </a:extLst>
          </p:cNvPr>
          <p:cNvSpPr/>
          <p:nvPr/>
        </p:nvSpPr>
        <p:spPr>
          <a:xfrm rot="12995570" flipH="1">
            <a:off x="4129282" y="-7116474"/>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dirty="0"/>
          </a:p>
        </p:txBody>
      </p:sp>
      <p:sp>
        <p:nvSpPr>
          <p:cNvPr id="34" name="Flowchart: Terminator 100">
            <a:extLst>
              <a:ext uri="{FF2B5EF4-FFF2-40B4-BE49-F238E27FC236}">
                <a16:creationId xmlns:a16="http://schemas.microsoft.com/office/drawing/2014/main" id="{97EF37F5-F2AD-DD46-FFE0-A771AB0644BB}"/>
              </a:ext>
            </a:extLst>
          </p:cNvPr>
          <p:cNvSpPr/>
          <p:nvPr/>
        </p:nvSpPr>
        <p:spPr>
          <a:xfrm>
            <a:off x="5075533" y="858935"/>
            <a:ext cx="1851959" cy="982672"/>
          </a:xfrm>
          <a:prstGeom prst="flowChartTerminator">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CHAKA study</a:t>
            </a:r>
          </a:p>
          <a:p>
            <a:pPr algn="ctr"/>
            <a:r>
              <a:rPr lang="en-GB" sz="1600" b="1" dirty="0"/>
              <a:t>368 cases vs 368 controls</a:t>
            </a:r>
            <a:endParaRPr lang="en-GB" sz="1600" dirty="0"/>
          </a:p>
        </p:txBody>
      </p:sp>
      <p:cxnSp>
        <p:nvCxnSpPr>
          <p:cNvPr id="35" name="Straight Arrow Connector 34">
            <a:extLst>
              <a:ext uri="{FF2B5EF4-FFF2-40B4-BE49-F238E27FC236}">
                <a16:creationId xmlns:a16="http://schemas.microsoft.com/office/drawing/2014/main" id="{16B1BBA6-BDEA-DAA1-0A8F-DF3FA898F4C5}"/>
              </a:ext>
            </a:extLst>
          </p:cNvPr>
          <p:cNvCxnSpPr>
            <a:cxnSpLocks/>
          </p:cNvCxnSpPr>
          <p:nvPr/>
        </p:nvCxnSpPr>
        <p:spPr>
          <a:xfrm>
            <a:off x="6020410" y="1917197"/>
            <a:ext cx="0" cy="642516"/>
          </a:xfrm>
          <a:prstGeom prst="straightConnector1">
            <a:avLst/>
          </a:prstGeom>
          <a:ln w="50800">
            <a:headEnd type="oval" w="lg" len="lg"/>
            <a:tailEnd type="triangle" w="lg" len="lg"/>
          </a:ln>
        </p:spPr>
        <p:style>
          <a:lnRef idx="1">
            <a:schemeClr val="dk1"/>
          </a:lnRef>
          <a:fillRef idx="0">
            <a:schemeClr val="dk1"/>
          </a:fillRef>
          <a:effectRef idx="0">
            <a:schemeClr val="dk1"/>
          </a:effectRef>
          <a:fontRef idx="minor">
            <a:schemeClr val="tx1"/>
          </a:fontRef>
        </p:style>
      </p:cxnSp>
      <p:pic>
        <p:nvPicPr>
          <p:cNvPr id="36" name="Picture 5">
            <a:extLst>
              <a:ext uri="{FF2B5EF4-FFF2-40B4-BE49-F238E27FC236}">
                <a16:creationId xmlns:a16="http://schemas.microsoft.com/office/drawing/2014/main" id="{2C503B23-2EA1-23D6-4E1F-E9B2C5B8182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91060" y="654990"/>
            <a:ext cx="907082" cy="831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10" descr="Dickens H. Akena | CHILD Global Research Fellowship | Washington University  in St. Louis">
            <a:extLst>
              <a:ext uri="{FF2B5EF4-FFF2-40B4-BE49-F238E27FC236}">
                <a16:creationId xmlns:a16="http://schemas.microsoft.com/office/drawing/2014/main" id="{EC4F5FE4-457E-D9DC-9F9E-AF4C9F12A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0345" y="669483"/>
            <a:ext cx="857138" cy="85259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3C0A62B-D71D-9974-0550-D57BE7A830B5}"/>
              </a:ext>
            </a:extLst>
          </p:cNvPr>
          <p:cNvSpPr txBox="1"/>
          <p:nvPr/>
        </p:nvSpPr>
        <p:spPr>
          <a:xfrm>
            <a:off x="10501680" y="1440185"/>
            <a:ext cx="1344535" cy="284693"/>
          </a:xfrm>
          <a:prstGeom prst="rect">
            <a:avLst/>
          </a:prstGeom>
          <a:noFill/>
        </p:spPr>
        <p:txBody>
          <a:bodyPr wrap="none" rtlCol="0">
            <a:spAutoFit/>
          </a:bodyPr>
          <a:lstStyle/>
          <a:p>
            <a:r>
              <a:rPr lang="en-UG" sz="1250" b="1" dirty="0"/>
              <a:t>Dr Dickens Akena</a:t>
            </a:r>
          </a:p>
        </p:txBody>
      </p:sp>
      <p:sp>
        <p:nvSpPr>
          <p:cNvPr id="41" name="TextBox 40">
            <a:extLst>
              <a:ext uri="{FF2B5EF4-FFF2-40B4-BE49-F238E27FC236}">
                <a16:creationId xmlns:a16="http://schemas.microsoft.com/office/drawing/2014/main" id="{39AFC7A2-ABAE-3B2E-C6A0-FCB8B2526F69}"/>
              </a:ext>
            </a:extLst>
          </p:cNvPr>
          <p:cNvSpPr txBox="1"/>
          <p:nvPr/>
        </p:nvSpPr>
        <p:spPr>
          <a:xfrm>
            <a:off x="9634732" y="1631177"/>
            <a:ext cx="1308500" cy="284693"/>
          </a:xfrm>
          <a:prstGeom prst="rect">
            <a:avLst/>
          </a:prstGeom>
          <a:noFill/>
        </p:spPr>
        <p:txBody>
          <a:bodyPr wrap="none" rtlCol="0">
            <a:spAutoFit/>
          </a:bodyPr>
          <a:lstStyle/>
          <a:p>
            <a:r>
              <a:rPr lang="en-UG" sz="1250" b="1" dirty="0"/>
              <a:t>Prof. E. Kinyanda</a:t>
            </a:r>
          </a:p>
        </p:txBody>
      </p:sp>
      <p:sp>
        <p:nvSpPr>
          <p:cNvPr id="33" name="Rectangle: Rounded Corners 6">
            <a:extLst>
              <a:ext uri="{FF2B5EF4-FFF2-40B4-BE49-F238E27FC236}">
                <a16:creationId xmlns:a16="http://schemas.microsoft.com/office/drawing/2014/main" id="{0DC90D92-A2F2-735B-18EF-C8AF880EA975}"/>
              </a:ext>
            </a:extLst>
          </p:cNvPr>
          <p:cNvSpPr/>
          <p:nvPr/>
        </p:nvSpPr>
        <p:spPr>
          <a:xfrm>
            <a:off x="4017271" y="5394344"/>
            <a:ext cx="4961350" cy="1322828"/>
          </a:xfrm>
          <a:prstGeom prst="roundRect">
            <a:avLst/>
          </a:prstGeom>
          <a:solidFill>
            <a:srgbClr val="19FFFF">
              <a:alpha val="66000"/>
            </a:srgb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17">
              <a:defRPr/>
            </a:pPr>
            <a:r>
              <a:rPr lang="en-US" b="1" dirty="0">
                <a:solidFill>
                  <a:prstClr val="black"/>
                </a:solidFill>
                <a:latin typeface=""/>
                <a:cs typeface="Arial" panose="020B0604020202020204" pitchFamily="34" charset="0"/>
              </a:rPr>
              <a:t>Emotional disorders outcomes at 12 </a:t>
            </a:r>
            <a:r>
              <a:rPr lang="en-US" b="1" dirty="0" smtClean="0">
                <a:solidFill>
                  <a:prstClr val="black"/>
                </a:solidFill>
                <a:latin typeface=""/>
                <a:cs typeface="Arial" panose="020B0604020202020204" pitchFamily="34" charset="0"/>
              </a:rPr>
              <a:t>months</a:t>
            </a:r>
            <a:endParaRPr lang="en-US" b="1" dirty="0">
              <a:solidFill>
                <a:prstClr val="black"/>
              </a:solidFill>
              <a:latin typeface=""/>
              <a:cs typeface="Arial" panose="020B0604020202020204" pitchFamily="34" charset="0"/>
            </a:endParaRPr>
          </a:p>
        </p:txBody>
      </p:sp>
      <p:sp>
        <p:nvSpPr>
          <p:cNvPr id="43" name="Right Arrow 42">
            <a:extLst>
              <a:ext uri="{FF2B5EF4-FFF2-40B4-BE49-F238E27FC236}">
                <a16:creationId xmlns:a16="http://schemas.microsoft.com/office/drawing/2014/main" id="{F7D1E209-F112-AC7C-46B4-40F7A532277C}"/>
              </a:ext>
            </a:extLst>
          </p:cNvPr>
          <p:cNvSpPr/>
          <p:nvPr/>
        </p:nvSpPr>
        <p:spPr>
          <a:xfrm>
            <a:off x="5718049" y="4903008"/>
            <a:ext cx="831492" cy="151180"/>
          </a:xfrm>
          <a:prstGeom prst="rightArrow">
            <a:avLst/>
          </a:prstGeom>
          <a:gradFill flip="none" rotWithShape="1">
            <a:gsLst>
              <a:gs pos="0">
                <a:srgbClr val="FF13FF"/>
              </a:gs>
              <a:gs pos="100000">
                <a:srgbClr val="760B8B"/>
              </a:gs>
            </a:gsLst>
            <a:lin ang="10800000" scaled="1"/>
            <a:tileRect/>
          </a:gradFill>
          <a:ln>
            <a:noFill/>
          </a:ln>
          <a:scene3d>
            <a:camera prst="orthographicFront">
              <a:rot lat="0" lon="0" rev="16200000"/>
            </a:camera>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defTabSz="914217">
              <a:defRPr/>
            </a:pPr>
            <a:endParaRPr lang="en-US" dirty="0">
              <a:solidFill>
                <a:prstClr val="white"/>
              </a:solidFill>
              <a:latin typeface="Calibri" panose="020F0502020204030204"/>
            </a:endParaRPr>
          </a:p>
        </p:txBody>
      </p:sp>
      <p:sp>
        <p:nvSpPr>
          <p:cNvPr id="20" name="Rectangle: Rounded Corners 6">
            <a:extLst>
              <a:ext uri="{FF2B5EF4-FFF2-40B4-BE49-F238E27FC236}">
                <a16:creationId xmlns:a16="http://schemas.microsoft.com/office/drawing/2014/main" id="{60E73465-E688-39FE-1D0B-85082E7729F8}"/>
              </a:ext>
            </a:extLst>
          </p:cNvPr>
          <p:cNvSpPr/>
          <p:nvPr/>
        </p:nvSpPr>
        <p:spPr>
          <a:xfrm>
            <a:off x="1938541" y="2559713"/>
            <a:ext cx="8503893" cy="1965344"/>
          </a:xfrm>
          <a:prstGeom prst="roundRect">
            <a:avLst/>
          </a:prstGeom>
          <a:solidFill>
            <a:schemeClr val="accent4">
              <a:alpha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17">
              <a:defRPr/>
            </a:pPr>
            <a:endParaRPr lang="en-US" b="1" dirty="0">
              <a:solidFill>
                <a:prstClr val="black"/>
              </a:solidFill>
              <a:latin typeface=""/>
              <a:cs typeface="Arial" panose="020B0604020202020204" pitchFamily="34" charset="0"/>
            </a:endParaRPr>
          </a:p>
          <a:p>
            <a:pPr algn="ctr" defTabSz="914217">
              <a:defRPr/>
            </a:pPr>
            <a:endParaRPr lang="en-US" dirty="0">
              <a:solidFill>
                <a:prstClr val="black"/>
              </a:solidFill>
              <a:latin typeface=""/>
              <a:cs typeface="Arial" panose="020B0604020202020204" pitchFamily="34" charset="0"/>
            </a:endParaRPr>
          </a:p>
          <a:p>
            <a:pPr algn="ctr" defTabSz="914217">
              <a:defRPr/>
            </a:pPr>
            <a:endParaRPr lang="en-US" dirty="0">
              <a:solidFill>
                <a:prstClr val="black"/>
              </a:solidFill>
              <a:latin typeface=""/>
              <a:cs typeface="Arial" panose="020B0604020202020204" pitchFamily="34" charset="0"/>
            </a:endParaRPr>
          </a:p>
        </p:txBody>
      </p:sp>
      <p:sp>
        <p:nvSpPr>
          <p:cNvPr id="47" name="Rectangle: Rounded Corners 6">
            <a:extLst>
              <a:ext uri="{FF2B5EF4-FFF2-40B4-BE49-F238E27FC236}">
                <a16:creationId xmlns:a16="http://schemas.microsoft.com/office/drawing/2014/main" id="{6235B1FD-C20F-9E7D-489F-D099C4214FEA}"/>
              </a:ext>
            </a:extLst>
          </p:cNvPr>
          <p:cNvSpPr/>
          <p:nvPr/>
        </p:nvSpPr>
        <p:spPr>
          <a:xfrm>
            <a:off x="7796779" y="2937664"/>
            <a:ext cx="2532270" cy="1322828"/>
          </a:xfrm>
          <a:prstGeom prst="roundRect">
            <a:avLst/>
          </a:prstGeom>
          <a:solidFill>
            <a:schemeClr val="accent5">
              <a:lumMod val="20000"/>
              <a:lumOff val="80000"/>
              <a:alpha val="8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17">
              <a:defRPr/>
            </a:pPr>
            <a:r>
              <a:rPr lang="en-US" b="1" dirty="0">
                <a:solidFill>
                  <a:prstClr val="black"/>
                </a:solidFill>
                <a:latin typeface=""/>
                <a:cs typeface="Arial" panose="020B0604020202020204" pitchFamily="34" charset="0"/>
              </a:rPr>
              <a:t>Psychosocial</a:t>
            </a:r>
          </a:p>
          <a:p>
            <a:pPr algn="ctr" defTabSz="914217">
              <a:defRPr/>
            </a:pPr>
            <a:r>
              <a:rPr lang="en-US" dirty="0">
                <a:solidFill>
                  <a:prstClr val="black"/>
                </a:solidFill>
                <a:latin typeface=""/>
                <a:cs typeface="Arial" panose="020B0604020202020204" pitchFamily="34" charset="0"/>
              </a:rPr>
              <a:t>-Stress</a:t>
            </a:r>
          </a:p>
          <a:p>
            <a:pPr algn="ctr" defTabSz="914217">
              <a:defRPr/>
            </a:pPr>
            <a:r>
              <a:rPr lang="en-US" dirty="0">
                <a:solidFill>
                  <a:prstClr val="black"/>
                </a:solidFill>
                <a:latin typeface=""/>
                <a:cs typeface="Arial" panose="020B0604020202020204" pitchFamily="34" charset="0"/>
              </a:rPr>
              <a:t>-Social support</a:t>
            </a:r>
          </a:p>
          <a:p>
            <a:pPr algn="ctr" defTabSz="914217">
              <a:defRPr/>
            </a:pPr>
            <a:r>
              <a:rPr lang="en-US" dirty="0">
                <a:solidFill>
                  <a:prstClr val="black"/>
                </a:solidFill>
                <a:latin typeface=""/>
                <a:cs typeface="Arial" panose="020B0604020202020204" pitchFamily="34" charset="0"/>
              </a:rPr>
              <a:t>-Sociodemographic </a:t>
            </a:r>
          </a:p>
          <a:p>
            <a:pPr algn="ctr" defTabSz="914217">
              <a:defRPr/>
            </a:pPr>
            <a:endParaRPr lang="en-US" dirty="0">
              <a:solidFill>
                <a:prstClr val="black"/>
              </a:solidFill>
              <a:latin typeface=""/>
              <a:cs typeface="Arial" panose="020B0604020202020204" pitchFamily="34" charset="0"/>
            </a:endParaRPr>
          </a:p>
        </p:txBody>
      </p:sp>
      <p:sp>
        <p:nvSpPr>
          <p:cNvPr id="49" name="Rectangle: Rounded Corners 6">
            <a:extLst>
              <a:ext uri="{FF2B5EF4-FFF2-40B4-BE49-F238E27FC236}">
                <a16:creationId xmlns:a16="http://schemas.microsoft.com/office/drawing/2014/main" id="{6C4A17C2-20F2-C49A-A7B3-7D5BEBBB6449}"/>
              </a:ext>
            </a:extLst>
          </p:cNvPr>
          <p:cNvSpPr/>
          <p:nvPr/>
        </p:nvSpPr>
        <p:spPr>
          <a:xfrm>
            <a:off x="4621992" y="2748689"/>
            <a:ext cx="3023606" cy="1587393"/>
          </a:xfrm>
          <a:prstGeom prst="roundRect">
            <a:avLst/>
          </a:prstGeom>
          <a:solidFill>
            <a:schemeClr val="tx2">
              <a:lumMod val="20000"/>
              <a:lumOff val="80000"/>
              <a:alpha val="8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17">
              <a:defRPr/>
            </a:pPr>
            <a:r>
              <a:rPr lang="en-US" b="1" dirty="0">
                <a:solidFill>
                  <a:prstClr val="black"/>
                </a:solidFill>
                <a:latin typeface=""/>
                <a:cs typeface="Arial" panose="020B0604020202020204" pitchFamily="34" charset="0"/>
              </a:rPr>
              <a:t>Biological</a:t>
            </a:r>
          </a:p>
          <a:p>
            <a:pPr algn="ctr" defTabSz="914217">
              <a:defRPr/>
            </a:pPr>
            <a:r>
              <a:rPr lang="en-US" dirty="0">
                <a:solidFill>
                  <a:prstClr val="black"/>
                </a:solidFill>
                <a:latin typeface=""/>
                <a:cs typeface="Arial" panose="020B0604020202020204" pitchFamily="34" charset="0"/>
              </a:rPr>
              <a:t>-Telomere length</a:t>
            </a:r>
          </a:p>
          <a:p>
            <a:pPr algn="ctr" defTabSz="914217">
              <a:defRPr/>
            </a:pPr>
            <a:r>
              <a:rPr lang="en-US" dirty="0">
                <a:solidFill>
                  <a:prstClr val="black"/>
                </a:solidFill>
                <a:latin typeface=""/>
                <a:cs typeface="Arial" panose="020B0604020202020204" pitchFamily="34" charset="0"/>
              </a:rPr>
              <a:t>-CD4 count</a:t>
            </a:r>
          </a:p>
          <a:p>
            <a:pPr algn="ctr" defTabSz="914217">
              <a:defRPr/>
            </a:pPr>
            <a:r>
              <a:rPr lang="en-US" dirty="0">
                <a:solidFill>
                  <a:prstClr val="black"/>
                </a:solidFill>
                <a:latin typeface=""/>
                <a:cs typeface="Arial" panose="020B0604020202020204" pitchFamily="34" charset="0"/>
              </a:rPr>
              <a:t>-HIV viral load</a:t>
            </a:r>
          </a:p>
          <a:p>
            <a:pPr algn="ctr" defTabSz="914217">
              <a:defRPr/>
            </a:pPr>
            <a:r>
              <a:rPr lang="en-US" dirty="0">
                <a:solidFill>
                  <a:prstClr val="black"/>
                </a:solidFill>
                <a:latin typeface=""/>
                <a:cs typeface="Arial" panose="020B0604020202020204" pitchFamily="34" charset="0"/>
              </a:rPr>
              <a:t>-WHO HIV clinical stage </a:t>
            </a:r>
          </a:p>
          <a:p>
            <a:pPr algn="ctr" defTabSz="914217">
              <a:defRPr/>
            </a:pPr>
            <a:endParaRPr lang="en-US" dirty="0">
              <a:solidFill>
                <a:prstClr val="black"/>
              </a:solidFill>
              <a:latin typeface=""/>
              <a:cs typeface="Arial" panose="020B0604020202020204" pitchFamily="34" charset="0"/>
            </a:endParaRPr>
          </a:p>
        </p:txBody>
      </p:sp>
      <p:sp>
        <p:nvSpPr>
          <p:cNvPr id="50" name="Rectangle: Rounded Corners 6">
            <a:extLst>
              <a:ext uri="{FF2B5EF4-FFF2-40B4-BE49-F238E27FC236}">
                <a16:creationId xmlns:a16="http://schemas.microsoft.com/office/drawing/2014/main" id="{3E1F8CB5-782F-15D1-4A21-108AE7D44A06}"/>
              </a:ext>
            </a:extLst>
          </p:cNvPr>
          <p:cNvSpPr/>
          <p:nvPr/>
        </p:nvSpPr>
        <p:spPr>
          <a:xfrm>
            <a:off x="2051927" y="2748689"/>
            <a:ext cx="2418885" cy="1625188"/>
          </a:xfrm>
          <a:prstGeom prst="roundRect">
            <a:avLst/>
          </a:prstGeom>
          <a:solidFill>
            <a:schemeClr val="accent3">
              <a:lumMod val="60000"/>
              <a:lumOff val="40000"/>
              <a:alpha val="85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17">
              <a:defRPr/>
            </a:pPr>
            <a:r>
              <a:rPr lang="en-US" b="1" dirty="0">
                <a:solidFill>
                  <a:prstClr val="black"/>
                </a:solidFill>
                <a:latin typeface=""/>
                <a:cs typeface="Arial" panose="020B0604020202020204" pitchFamily="34" charset="0"/>
              </a:rPr>
              <a:t>Genetic</a:t>
            </a:r>
          </a:p>
          <a:p>
            <a:pPr algn="ctr" defTabSz="914217">
              <a:defRPr/>
            </a:pPr>
            <a:r>
              <a:rPr lang="en-US" dirty="0">
                <a:solidFill>
                  <a:prstClr val="black"/>
                </a:solidFill>
                <a:latin typeface=""/>
                <a:cs typeface="Arial" panose="020B0604020202020204" pitchFamily="34" charset="0"/>
              </a:rPr>
              <a:t>-</a:t>
            </a:r>
            <a:r>
              <a:rPr lang="en-US" i="1" dirty="0">
                <a:solidFill>
                  <a:prstClr val="black"/>
                </a:solidFill>
                <a:latin typeface=""/>
                <a:cs typeface="Arial" panose="020B0604020202020204" pitchFamily="34" charset="0"/>
              </a:rPr>
              <a:t>SLC6A4</a:t>
            </a:r>
          </a:p>
          <a:p>
            <a:pPr algn="ctr" defTabSz="914217">
              <a:defRPr/>
            </a:pPr>
            <a:r>
              <a:rPr lang="en-US" dirty="0">
                <a:solidFill>
                  <a:prstClr val="black"/>
                </a:solidFill>
                <a:latin typeface=""/>
                <a:cs typeface="Arial" panose="020B0604020202020204" pitchFamily="34" charset="0"/>
              </a:rPr>
              <a:t>-</a:t>
            </a:r>
            <a:r>
              <a:rPr lang="en-US" i="1" dirty="0">
                <a:solidFill>
                  <a:prstClr val="black"/>
                </a:solidFill>
                <a:latin typeface=""/>
                <a:cs typeface="Arial" panose="020B0604020202020204" pitchFamily="34" charset="0"/>
              </a:rPr>
              <a:t>TPH2</a:t>
            </a:r>
          </a:p>
          <a:p>
            <a:pPr algn="ctr" defTabSz="914217">
              <a:defRPr/>
            </a:pPr>
            <a:r>
              <a:rPr lang="en-US" dirty="0">
                <a:solidFill>
                  <a:prstClr val="black"/>
                </a:solidFill>
                <a:latin typeface=""/>
                <a:cs typeface="Arial" panose="020B0604020202020204" pitchFamily="34" charset="0"/>
              </a:rPr>
              <a:t>-</a:t>
            </a:r>
            <a:r>
              <a:rPr lang="en-US" i="1" dirty="0">
                <a:solidFill>
                  <a:prstClr val="black"/>
                </a:solidFill>
                <a:latin typeface=""/>
                <a:cs typeface="Arial" panose="020B0604020202020204" pitchFamily="34" charset="0"/>
              </a:rPr>
              <a:t>FKBP5</a:t>
            </a:r>
          </a:p>
          <a:p>
            <a:pPr algn="ctr" defTabSz="914217">
              <a:defRPr/>
            </a:pPr>
            <a:r>
              <a:rPr lang="en-US" i="1" dirty="0">
                <a:solidFill>
                  <a:prstClr val="black"/>
                </a:solidFill>
                <a:latin typeface=""/>
                <a:cs typeface="Arial" panose="020B0604020202020204" pitchFamily="34" charset="0"/>
              </a:rPr>
              <a:t>-NR3C1</a:t>
            </a:r>
            <a:r>
              <a:rPr lang="en-US" dirty="0">
                <a:solidFill>
                  <a:prstClr val="black"/>
                </a:solidFill>
                <a:latin typeface=""/>
                <a:cs typeface="Arial" panose="020B0604020202020204" pitchFamily="34" charset="0"/>
              </a:rPr>
              <a:t> </a:t>
            </a:r>
          </a:p>
          <a:p>
            <a:pPr algn="ctr" defTabSz="914217">
              <a:defRPr/>
            </a:pPr>
            <a:endParaRPr lang="en-US" dirty="0">
              <a:solidFill>
                <a:prstClr val="black"/>
              </a:solidFill>
              <a:latin typeface=""/>
              <a:cs typeface="Arial" panose="020B0604020202020204" pitchFamily="34" charset="0"/>
            </a:endParaRPr>
          </a:p>
        </p:txBody>
      </p:sp>
      <p:sp>
        <p:nvSpPr>
          <p:cNvPr id="51" name="Google Shape;1541;p45">
            <a:extLst>
              <a:ext uri="{FF2B5EF4-FFF2-40B4-BE49-F238E27FC236}">
                <a16:creationId xmlns:a16="http://schemas.microsoft.com/office/drawing/2014/main" id="{3E287F29-75F1-DF3C-89EB-B500790CA18F}"/>
              </a:ext>
            </a:extLst>
          </p:cNvPr>
          <p:cNvSpPr/>
          <p:nvPr/>
        </p:nvSpPr>
        <p:spPr>
          <a:xfrm>
            <a:off x="6020410" y="4638443"/>
            <a:ext cx="5555877" cy="642516"/>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243802" tIns="121884" rIns="243802" bIns="121884" anchor="ctr" anchorCtr="0">
            <a:noAutofit/>
          </a:bodyPr>
          <a:lstStyle/>
          <a:p>
            <a:pPr>
              <a:buClr>
                <a:schemeClr val="dk1"/>
              </a:buClr>
              <a:buSzPct val="150000"/>
            </a:pPr>
            <a:r>
              <a:rPr lang="en-GB" b="1" dirty="0">
                <a:solidFill>
                  <a:srgbClr val="00B050"/>
                </a:solidFill>
                <a:latin typeface="Arial" panose="020B0604020202020204" pitchFamily="34" charset="0"/>
                <a:ea typeface="Roboto"/>
                <a:cs typeface="Arial" panose="020B0604020202020204" pitchFamily="34" charset="0"/>
                <a:sym typeface="Roboto"/>
              </a:rPr>
              <a:t>PREDICTION: MACHINE LEARNING </a:t>
            </a:r>
          </a:p>
        </p:txBody>
      </p:sp>
      <p:sp>
        <p:nvSpPr>
          <p:cNvPr id="52" name="Google Shape;1541;p45">
            <a:extLst>
              <a:ext uri="{FF2B5EF4-FFF2-40B4-BE49-F238E27FC236}">
                <a16:creationId xmlns:a16="http://schemas.microsoft.com/office/drawing/2014/main" id="{87C094F9-672A-5148-2C6D-AB7CF66BFFC0}"/>
              </a:ext>
            </a:extLst>
          </p:cNvPr>
          <p:cNvSpPr/>
          <p:nvPr/>
        </p:nvSpPr>
        <p:spPr>
          <a:xfrm>
            <a:off x="6511746" y="2068377"/>
            <a:ext cx="5555877" cy="642516"/>
          </a:xfrm>
          <a:custGeom>
            <a:avLst/>
            <a:gdLst/>
            <a:ahLst/>
            <a:cxnLst/>
            <a:rect l="l" t="t" r="r" b="b"/>
            <a:pathLst>
              <a:path w="72153" h="17384" extrusionOk="0">
                <a:moveTo>
                  <a:pt x="1" y="1"/>
                </a:moveTo>
                <a:lnTo>
                  <a:pt x="1" y="17384"/>
                </a:lnTo>
                <a:lnTo>
                  <a:pt x="72153" y="17384"/>
                </a:lnTo>
                <a:lnTo>
                  <a:pt x="72153" y="1"/>
                </a:lnTo>
                <a:close/>
              </a:path>
            </a:pathLst>
          </a:custGeom>
          <a:noFill/>
          <a:ln>
            <a:noFill/>
          </a:ln>
        </p:spPr>
        <p:txBody>
          <a:bodyPr spcFirstLastPara="1" wrap="square" lIns="243802" tIns="121884" rIns="243802" bIns="121884" anchor="ctr" anchorCtr="0">
            <a:noAutofit/>
          </a:bodyPr>
          <a:lstStyle/>
          <a:p>
            <a:pPr>
              <a:buClr>
                <a:schemeClr val="dk1"/>
              </a:buClr>
              <a:buSzPct val="150000"/>
            </a:pPr>
            <a:r>
              <a:rPr lang="en-GB" b="1" dirty="0">
                <a:solidFill>
                  <a:srgbClr val="FF0000"/>
                </a:solidFill>
                <a:latin typeface="Arial" panose="020B0604020202020204" pitchFamily="34" charset="0"/>
                <a:ea typeface="Roboto"/>
                <a:cs typeface="Arial" panose="020B0604020202020204" pitchFamily="34" charset="0"/>
                <a:sym typeface="Roboto"/>
              </a:rPr>
              <a:t>VULNERABILITY </a:t>
            </a:r>
          </a:p>
        </p:txBody>
      </p:sp>
      <p:sp>
        <p:nvSpPr>
          <p:cNvPr id="31" name="TextBox 30"/>
          <p:cNvSpPr txBox="1"/>
          <p:nvPr/>
        </p:nvSpPr>
        <p:spPr>
          <a:xfrm>
            <a:off x="8968426" y="6360074"/>
            <a:ext cx="2205522" cy="323165"/>
          </a:xfrm>
          <a:prstGeom prst="rect">
            <a:avLst/>
          </a:prstGeom>
          <a:noFill/>
        </p:spPr>
        <p:txBody>
          <a:bodyPr wrap="square" rtlCol="0">
            <a:spAutoFit/>
          </a:bodyPr>
          <a:lstStyle/>
          <a:p>
            <a:r>
              <a:rPr lang="en-US" sz="1500" dirty="0"/>
              <a:t>Source: Own source</a:t>
            </a:r>
          </a:p>
        </p:txBody>
      </p:sp>
      <p:pic>
        <p:nvPicPr>
          <p:cNvPr id="38" name="Picture 37">
            <a:extLst>
              <a:ext uri="{FF2B5EF4-FFF2-40B4-BE49-F238E27FC236}">
                <a16:creationId xmlns:a16="http://schemas.microsoft.com/office/drawing/2014/main" id="{204D2DC5-4976-61B5-D7DF-DE110D74FBA9}"/>
              </a:ext>
            </a:extLst>
          </p:cNvPr>
          <p:cNvPicPr>
            <a:picLocks noChangeAspect="1"/>
          </p:cNvPicPr>
          <p:nvPr/>
        </p:nvPicPr>
        <p:blipFill>
          <a:blip r:embed="rId11"/>
          <a:stretch>
            <a:fillRect/>
          </a:stretch>
        </p:blipFill>
        <p:spPr>
          <a:xfrm>
            <a:off x="7548646" y="658566"/>
            <a:ext cx="729194" cy="937372"/>
          </a:xfrm>
          <a:prstGeom prst="rect">
            <a:avLst/>
          </a:prstGeom>
        </p:spPr>
      </p:pic>
      <p:sp>
        <p:nvSpPr>
          <p:cNvPr id="39" name="TextBox 38">
            <a:extLst>
              <a:ext uri="{FF2B5EF4-FFF2-40B4-BE49-F238E27FC236}">
                <a16:creationId xmlns:a16="http://schemas.microsoft.com/office/drawing/2014/main" id="{39AFC7A2-ABAE-3B2E-C6A0-FCB8B2526F69}"/>
              </a:ext>
            </a:extLst>
          </p:cNvPr>
          <p:cNvSpPr txBox="1"/>
          <p:nvPr/>
        </p:nvSpPr>
        <p:spPr>
          <a:xfrm>
            <a:off x="8569195" y="1608673"/>
            <a:ext cx="1220591" cy="284693"/>
          </a:xfrm>
          <a:prstGeom prst="rect">
            <a:avLst/>
          </a:prstGeom>
          <a:noFill/>
        </p:spPr>
        <p:txBody>
          <a:bodyPr wrap="none" rtlCol="0">
            <a:spAutoFit/>
          </a:bodyPr>
          <a:lstStyle/>
          <a:p>
            <a:r>
              <a:rPr lang="en-US" sz="1250" b="1" dirty="0"/>
              <a:t>Dr. </a:t>
            </a:r>
            <a:r>
              <a:rPr lang="en-US" sz="1250" b="1" dirty="0" err="1"/>
              <a:t>Jjingo</a:t>
            </a:r>
            <a:r>
              <a:rPr lang="en-US" sz="1250" b="1" dirty="0"/>
              <a:t> </a:t>
            </a:r>
            <a:r>
              <a:rPr lang="en-US" sz="1250" b="1" dirty="0" err="1"/>
              <a:t>Daudi</a:t>
            </a:r>
            <a:endParaRPr lang="en-UG" sz="1250" b="1" dirty="0"/>
          </a:p>
        </p:txBody>
      </p:sp>
      <p:pic>
        <p:nvPicPr>
          <p:cNvPr id="3" name="Picture 2"/>
          <p:cNvPicPr>
            <a:picLocks noChangeAspect="1"/>
          </p:cNvPicPr>
          <p:nvPr/>
        </p:nvPicPr>
        <p:blipFill>
          <a:blip r:embed="rId12"/>
          <a:stretch>
            <a:fillRect/>
          </a:stretch>
        </p:blipFill>
        <p:spPr>
          <a:xfrm>
            <a:off x="8563791" y="672998"/>
            <a:ext cx="935066" cy="935066"/>
          </a:xfrm>
          <a:prstGeom prst="rect">
            <a:avLst/>
          </a:prstGeom>
        </p:spPr>
      </p:pic>
      <p:sp>
        <p:nvSpPr>
          <p:cNvPr id="44" name="TextBox 43">
            <a:extLst>
              <a:ext uri="{FF2B5EF4-FFF2-40B4-BE49-F238E27FC236}">
                <a16:creationId xmlns:a16="http://schemas.microsoft.com/office/drawing/2014/main" id="{39AFC7A2-ABAE-3B2E-C6A0-FCB8B2526F69}"/>
              </a:ext>
            </a:extLst>
          </p:cNvPr>
          <p:cNvSpPr txBox="1"/>
          <p:nvPr/>
        </p:nvSpPr>
        <p:spPr>
          <a:xfrm>
            <a:off x="7415971" y="1622340"/>
            <a:ext cx="1319464" cy="284693"/>
          </a:xfrm>
          <a:prstGeom prst="rect">
            <a:avLst/>
          </a:prstGeom>
          <a:noFill/>
        </p:spPr>
        <p:txBody>
          <a:bodyPr wrap="none" rtlCol="0">
            <a:spAutoFit/>
          </a:bodyPr>
          <a:lstStyle/>
          <a:p>
            <a:r>
              <a:rPr lang="en-US" sz="1250" b="1" dirty="0"/>
              <a:t>Dr. </a:t>
            </a:r>
            <a:r>
              <a:rPr lang="en-US" sz="1250" b="1" dirty="0" err="1"/>
              <a:t>Kalungi</a:t>
            </a:r>
            <a:r>
              <a:rPr lang="en-US" sz="1250" b="1" dirty="0"/>
              <a:t> Allan </a:t>
            </a:r>
            <a:endParaRPr lang="en-UG" sz="1250" b="1" dirty="0"/>
          </a:p>
        </p:txBody>
      </p:sp>
    </p:spTree>
    <p:extLst>
      <p:ext uri="{BB962C8B-B14F-4D97-AF65-F5344CB8AC3E}">
        <p14:creationId xmlns:p14="http://schemas.microsoft.com/office/powerpoint/2010/main" val="18124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1000"/>
                                        <p:tgtEl>
                                          <p:spTgt spid="50"/>
                                        </p:tgtEl>
                                      </p:cBhvr>
                                    </p:animEffect>
                                    <p:anim calcmode="lin" valueType="num">
                                      <p:cBhvr>
                                        <p:cTn id="22" dur="1000" fill="hold"/>
                                        <p:tgtEl>
                                          <p:spTgt spid="50"/>
                                        </p:tgtEl>
                                        <p:attrNameLst>
                                          <p:attrName>ppt_x</p:attrName>
                                        </p:attrNameLst>
                                      </p:cBhvr>
                                      <p:tavLst>
                                        <p:tav tm="0">
                                          <p:val>
                                            <p:strVal val="#ppt_x"/>
                                          </p:val>
                                        </p:tav>
                                        <p:tav tm="100000">
                                          <p:val>
                                            <p:strVal val="#ppt_x"/>
                                          </p:val>
                                        </p:tav>
                                      </p:tavLst>
                                    </p:anim>
                                    <p:anim calcmode="lin" valueType="num">
                                      <p:cBhvr>
                                        <p:cTn id="2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1000"/>
                                        <p:tgtEl>
                                          <p:spTgt spid="49"/>
                                        </p:tgtEl>
                                      </p:cBhvr>
                                    </p:animEffect>
                                    <p:anim calcmode="lin" valueType="num">
                                      <p:cBhvr>
                                        <p:cTn id="29" dur="1000" fill="hold"/>
                                        <p:tgtEl>
                                          <p:spTgt spid="49"/>
                                        </p:tgtEl>
                                        <p:attrNameLst>
                                          <p:attrName>ppt_x</p:attrName>
                                        </p:attrNameLst>
                                      </p:cBhvr>
                                      <p:tavLst>
                                        <p:tav tm="0">
                                          <p:val>
                                            <p:strVal val="#ppt_x"/>
                                          </p:val>
                                        </p:tav>
                                        <p:tav tm="100000">
                                          <p:val>
                                            <p:strVal val="#ppt_x"/>
                                          </p:val>
                                        </p:tav>
                                      </p:tavLst>
                                    </p:anim>
                                    <p:anim calcmode="lin" valueType="num">
                                      <p:cBhvr>
                                        <p:cTn id="3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000"/>
                                        <p:tgtEl>
                                          <p:spTgt spid="47"/>
                                        </p:tgtEl>
                                      </p:cBhvr>
                                    </p:animEffect>
                                    <p:anim calcmode="lin" valueType="num">
                                      <p:cBhvr>
                                        <p:cTn id="36" dur="1000" fill="hold"/>
                                        <p:tgtEl>
                                          <p:spTgt spid="47"/>
                                        </p:tgtEl>
                                        <p:attrNameLst>
                                          <p:attrName>ppt_x</p:attrName>
                                        </p:attrNameLst>
                                      </p:cBhvr>
                                      <p:tavLst>
                                        <p:tav tm="0">
                                          <p:val>
                                            <p:strVal val="#ppt_x"/>
                                          </p:val>
                                        </p:tav>
                                        <p:tav tm="100000">
                                          <p:val>
                                            <p:strVal val="#ppt_x"/>
                                          </p:val>
                                        </p:tav>
                                      </p:tavLst>
                                    </p:anim>
                                    <p:anim calcmode="lin" valueType="num">
                                      <p:cBhvr>
                                        <p:cTn id="3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80">
                                          <p:stCondLst>
                                            <p:cond delay="0"/>
                                          </p:stCondLst>
                                        </p:cTn>
                                        <p:tgtEl>
                                          <p:spTgt spid="51"/>
                                        </p:tgtEl>
                                      </p:cBhvr>
                                    </p:animEffect>
                                    <p:anim calcmode="lin" valueType="num">
                                      <p:cBhvr>
                                        <p:cTn id="43"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48" dur="26">
                                          <p:stCondLst>
                                            <p:cond delay="650"/>
                                          </p:stCondLst>
                                        </p:cTn>
                                        <p:tgtEl>
                                          <p:spTgt spid="51"/>
                                        </p:tgtEl>
                                      </p:cBhvr>
                                      <p:to x="100000" y="60000"/>
                                    </p:animScale>
                                    <p:animScale>
                                      <p:cBhvr>
                                        <p:cTn id="49" dur="166" decel="50000">
                                          <p:stCondLst>
                                            <p:cond delay="676"/>
                                          </p:stCondLst>
                                        </p:cTn>
                                        <p:tgtEl>
                                          <p:spTgt spid="51"/>
                                        </p:tgtEl>
                                      </p:cBhvr>
                                      <p:to x="100000" y="100000"/>
                                    </p:animScale>
                                    <p:animScale>
                                      <p:cBhvr>
                                        <p:cTn id="50" dur="26">
                                          <p:stCondLst>
                                            <p:cond delay="1312"/>
                                          </p:stCondLst>
                                        </p:cTn>
                                        <p:tgtEl>
                                          <p:spTgt spid="51"/>
                                        </p:tgtEl>
                                      </p:cBhvr>
                                      <p:to x="100000" y="80000"/>
                                    </p:animScale>
                                    <p:animScale>
                                      <p:cBhvr>
                                        <p:cTn id="51" dur="166" decel="50000">
                                          <p:stCondLst>
                                            <p:cond delay="1338"/>
                                          </p:stCondLst>
                                        </p:cTn>
                                        <p:tgtEl>
                                          <p:spTgt spid="51"/>
                                        </p:tgtEl>
                                      </p:cBhvr>
                                      <p:to x="100000" y="100000"/>
                                    </p:animScale>
                                    <p:animScale>
                                      <p:cBhvr>
                                        <p:cTn id="52" dur="26">
                                          <p:stCondLst>
                                            <p:cond delay="1642"/>
                                          </p:stCondLst>
                                        </p:cTn>
                                        <p:tgtEl>
                                          <p:spTgt spid="51"/>
                                        </p:tgtEl>
                                      </p:cBhvr>
                                      <p:to x="100000" y="90000"/>
                                    </p:animScale>
                                    <p:animScale>
                                      <p:cBhvr>
                                        <p:cTn id="53" dur="166" decel="50000">
                                          <p:stCondLst>
                                            <p:cond delay="1668"/>
                                          </p:stCondLst>
                                        </p:cTn>
                                        <p:tgtEl>
                                          <p:spTgt spid="51"/>
                                        </p:tgtEl>
                                      </p:cBhvr>
                                      <p:to x="100000" y="100000"/>
                                    </p:animScale>
                                    <p:animScale>
                                      <p:cBhvr>
                                        <p:cTn id="54" dur="26">
                                          <p:stCondLst>
                                            <p:cond delay="1808"/>
                                          </p:stCondLst>
                                        </p:cTn>
                                        <p:tgtEl>
                                          <p:spTgt spid="51"/>
                                        </p:tgtEl>
                                      </p:cBhvr>
                                      <p:to x="100000" y="95000"/>
                                    </p:animScale>
                                    <p:animScale>
                                      <p:cBhvr>
                                        <p:cTn id="55" dur="166" decel="50000">
                                          <p:stCondLst>
                                            <p:cond delay="1834"/>
                                          </p:stCondLst>
                                        </p:cTn>
                                        <p:tgtEl>
                                          <p:spTgt spid="51"/>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down)">
                                      <p:cBhvr>
                                        <p:cTn id="58" dur="580">
                                          <p:stCondLst>
                                            <p:cond delay="0"/>
                                          </p:stCondLst>
                                        </p:cTn>
                                        <p:tgtEl>
                                          <p:spTgt spid="43"/>
                                        </p:tgtEl>
                                      </p:cBhvr>
                                    </p:animEffect>
                                    <p:anim calcmode="lin" valueType="num">
                                      <p:cBhvr>
                                        <p:cTn id="59"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64" dur="26">
                                          <p:stCondLst>
                                            <p:cond delay="650"/>
                                          </p:stCondLst>
                                        </p:cTn>
                                        <p:tgtEl>
                                          <p:spTgt spid="43"/>
                                        </p:tgtEl>
                                      </p:cBhvr>
                                      <p:to x="100000" y="60000"/>
                                    </p:animScale>
                                    <p:animScale>
                                      <p:cBhvr>
                                        <p:cTn id="65" dur="166" decel="50000">
                                          <p:stCondLst>
                                            <p:cond delay="676"/>
                                          </p:stCondLst>
                                        </p:cTn>
                                        <p:tgtEl>
                                          <p:spTgt spid="43"/>
                                        </p:tgtEl>
                                      </p:cBhvr>
                                      <p:to x="100000" y="100000"/>
                                    </p:animScale>
                                    <p:animScale>
                                      <p:cBhvr>
                                        <p:cTn id="66" dur="26">
                                          <p:stCondLst>
                                            <p:cond delay="1312"/>
                                          </p:stCondLst>
                                        </p:cTn>
                                        <p:tgtEl>
                                          <p:spTgt spid="43"/>
                                        </p:tgtEl>
                                      </p:cBhvr>
                                      <p:to x="100000" y="80000"/>
                                    </p:animScale>
                                    <p:animScale>
                                      <p:cBhvr>
                                        <p:cTn id="67" dur="166" decel="50000">
                                          <p:stCondLst>
                                            <p:cond delay="1338"/>
                                          </p:stCondLst>
                                        </p:cTn>
                                        <p:tgtEl>
                                          <p:spTgt spid="43"/>
                                        </p:tgtEl>
                                      </p:cBhvr>
                                      <p:to x="100000" y="100000"/>
                                    </p:animScale>
                                    <p:animScale>
                                      <p:cBhvr>
                                        <p:cTn id="68" dur="26">
                                          <p:stCondLst>
                                            <p:cond delay="1642"/>
                                          </p:stCondLst>
                                        </p:cTn>
                                        <p:tgtEl>
                                          <p:spTgt spid="43"/>
                                        </p:tgtEl>
                                      </p:cBhvr>
                                      <p:to x="100000" y="90000"/>
                                    </p:animScale>
                                    <p:animScale>
                                      <p:cBhvr>
                                        <p:cTn id="69" dur="166" decel="50000">
                                          <p:stCondLst>
                                            <p:cond delay="1668"/>
                                          </p:stCondLst>
                                        </p:cTn>
                                        <p:tgtEl>
                                          <p:spTgt spid="43"/>
                                        </p:tgtEl>
                                      </p:cBhvr>
                                      <p:to x="100000" y="100000"/>
                                    </p:animScale>
                                    <p:animScale>
                                      <p:cBhvr>
                                        <p:cTn id="70" dur="26">
                                          <p:stCondLst>
                                            <p:cond delay="1808"/>
                                          </p:stCondLst>
                                        </p:cTn>
                                        <p:tgtEl>
                                          <p:spTgt spid="43"/>
                                        </p:tgtEl>
                                      </p:cBhvr>
                                      <p:to x="100000" y="95000"/>
                                    </p:animScale>
                                    <p:animScale>
                                      <p:cBhvr>
                                        <p:cTn id="71" dur="166" decel="50000">
                                          <p:stCondLst>
                                            <p:cond delay="1834"/>
                                          </p:stCondLst>
                                        </p:cTn>
                                        <p:tgtEl>
                                          <p:spTgt spid="43"/>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43" grpId="0" animBg="1"/>
      <p:bldP spid="20" grpId="0" animBg="1"/>
      <p:bldP spid="47" grpId="0" animBg="1"/>
      <p:bldP spid="49" grpId="0" animBg="1"/>
      <p:bldP spid="50" grpId="0" animBg="1"/>
      <p:bldP spid="51"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RESULTS/METHOD </a:t>
            </a:r>
            <a:r>
              <a:rPr lang="en-US" b="1" dirty="0"/>
              <a:t>FOR PERSISTENT </a:t>
            </a:r>
            <a:r>
              <a:rPr lang="en-US" b="1" dirty="0" smtClean="0"/>
              <a:t>IMD</a:t>
            </a:r>
            <a:endParaRPr lang="en-US" b="1" dirty="0"/>
          </a:p>
        </p:txBody>
      </p:sp>
      <p:sp>
        <p:nvSpPr>
          <p:cNvPr id="8" name="Content Placeholder 7"/>
          <p:cNvSpPr>
            <a:spLocks noGrp="1"/>
          </p:cNvSpPr>
          <p:nvPr>
            <p:ph idx="1"/>
          </p:nvPr>
        </p:nvSpPr>
        <p:spPr>
          <a:xfrm>
            <a:off x="914400" y="1668780"/>
            <a:ext cx="5875020" cy="4892039"/>
          </a:xfrm>
        </p:spPr>
        <p:txBody>
          <a:bodyPr>
            <a:normAutofit/>
          </a:bodyPr>
          <a:lstStyle/>
          <a:p>
            <a:r>
              <a:rPr lang="en-US" b="1" dirty="0" smtClean="0"/>
              <a:t>Target </a:t>
            </a:r>
            <a:endParaRPr lang="en-US" b="1" dirty="0"/>
          </a:p>
          <a:p>
            <a:pPr lvl="1"/>
            <a:r>
              <a:rPr lang="en-US" sz="2800" dirty="0"/>
              <a:t>The prevalence of </a:t>
            </a:r>
            <a:r>
              <a:rPr lang="en-US" sz="2800" dirty="0" smtClean="0"/>
              <a:t>Persistent </a:t>
            </a:r>
            <a:r>
              <a:rPr lang="en-US" sz="2800" dirty="0"/>
              <a:t>IMD was </a:t>
            </a:r>
            <a:r>
              <a:rPr lang="en-US" sz="2800" b="1" dirty="0" smtClean="0">
                <a:solidFill>
                  <a:srgbClr val="FF0000"/>
                </a:solidFill>
              </a:rPr>
              <a:t>82.6%</a:t>
            </a:r>
            <a:r>
              <a:rPr lang="en-US" sz="2800" dirty="0" smtClean="0"/>
              <a:t> (304/368)</a:t>
            </a:r>
          </a:p>
          <a:p>
            <a:pPr lvl="1"/>
            <a:endParaRPr lang="en-US" sz="2800" dirty="0"/>
          </a:p>
          <a:p>
            <a:pPr marL="228600" lvl="1">
              <a:spcBef>
                <a:spcPts val="1000"/>
              </a:spcBef>
            </a:pPr>
            <a:r>
              <a:rPr lang="en-US" sz="2800" b="1" dirty="0">
                <a:solidFill>
                  <a:prstClr val="black"/>
                </a:solidFill>
              </a:rPr>
              <a:t>Handling missing values</a:t>
            </a:r>
          </a:p>
          <a:p>
            <a:pPr marL="685800" lvl="2">
              <a:spcBef>
                <a:spcPts val="1000"/>
              </a:spcBef>
            </a:pPr>
            <a:r>
              <a:rPr lang="en-US" sz="2800" dirty="0">
                <a:solidFill>
                  <a:prstClr val="black"/>
                </a:solidFill>
              </a:rPr>
              <a:t>Categorical variables: </a:t>
            </a:r>
            <a:r>
              <a:rPr lang="en-US" sz="2800" b="1" dirty="0">
                <a:solidFill>
                  <a:prstClr val="black"/>
                </a:solidFill>
              </a:rPr>
              <a:t>Mode</a:t>
            </a:r>
          </a:p>
          <a:p>
            <a:pPr marL="685800" lvl="2">
              <a:spcBef>
                <a:spcPts val="1000"/>
              </a:spcBef>
            </a:pPr>
            <a:r>
              <a:rPr lang="en-US" sz="2800" dirty="0">
                <a:solidFill>
                  <a:prstClr val="black"/>
                </a:solidFill>
              </a:rPr>
              <a:t>Numerical variables: </a:t>
            </a:r>
            <a:r>
              <a:rPr lang="en-US" sz="2800" b="1" dirty="0">
                <a:solidFill>
                  <a:prstClr val="black"/>
                </a:solidFill>
              </a:rPr>
              <a:t>Mean </a:t>
            </a:r>
          </a:p>
          <a:p>
            <a:pPr lvl="1"/>
            <a:endParaRPr lang="en-US" sz="2800" dirty="0"/>
          </a:p>
        </p:txBody>
      </p:sp>
      <p:pic>
        <p:nvPicPr>
          <p:cNvPr id="3" name="Picture 2"/>
          <p:cNvPicPr>
            <a:picLocks noChangeAspect="1"/>
          </p:cNvPicPr>
          <p:nvPr/>
        </p:nvPicPr>
        <p:blipFill>
          <a:blip r:embed="rId2"/>
          <a:stretch>
            <a:fillRect/>
          </a:stretch>
        </p:blipFill>
        <p:spPr>
          <a:xfrm>
            <a:off x="7117080" y="1690688"/>
            <a:ext cx="4724400" cy="4991590"/>
          </a:xfrm>
          <a:prstGeom prst="rect">
            <a:avLst/>
          </a:prstGeom>
        </p:spPr>
      </p:pic>
    </p:spTree>
    <p:extLst>
      <p:ext uri="{BB962C8B-B14F-4D97-AF65-F5344CB8AC3E}">
        <p14:creationId xmlns:p14="http://schemas.microsoft.com/office/powerpoint/2010/main" val="3128741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RESULTS/METHOD </a:t>
            </a:r>
            <a:r>
              <a:rPr lang="en-US" b="1" dirty="0"/>
              <a:t>FOR PERSISTENT </a:t>
            </a:r>
            <a:r>
              <a:rPr lang="en-US" b="1" dirty="0" smtClean="0"/>
              <a:t>IMD</a:t>
            </a:r>
            <a:endParaRPr lang="en-US" b="1" dirty="0"/>
          </a:p>
        </p:txBody>
      </p:sp>
      <p:sp>
        <p:nvSpPr>
          <p:cNvPr id="8" name="Content Placeholder 7"/>
          <p:cNvSpPr>
            <a:spLocks noGrp="1"/>
          </p:cNvSpPr>
          <p:nvPr>
            <p:ph idx="1"/>
          </p:nvPr>
        </p:nvSpPr>
        <p:spPr>
          <a:xfrm>
            <a:off x="403860" y="1880675"/>
            <a:ext cx="5417820" cy="4463158"/>
          </a:xfrm>
        </p:spPr>
        <p:txBody>
          <a:bodyPr>
            <a:normAutofit/>
          </a:bodyPr>
          <a:lstStyle/>
          <a:p>
            <a:r>
              <a:rPr lang="en-US" b="1" dirty="0" smtClean="0"/>
              <a:t>Profile Report before imputations</a:t>
            </a:r>
            <a:endParaRPr lang="en-US" b="1" dirty="0"/>
          </a:p>
          <a:p>
            <a:r>
              <a:rPr lang="en-US" dirty="0" smtClean="0"/>
              <a:t>Missing cells = 579</a:t>
            </a:r>
          </a:p>
          <a:p>
            <a:r>
              <a:rPr lang="en-US" dirty="0" smtClean="0"/>
              <a:t>Missing </a:t>
            </a:r>
            <a:r>
              <a:rPr lang="en-US" dirty="0"/>
              <a:t>cells (%)	</a:t>
            </a:r>
            <a:r>
              <a:rPr lang="en-US" dirty="0" smtClean="0"/>
              <a:t>=  5.4%</a:t>
            </a:r>
          </a:p>
          <a:p>
            <a:r>
              <a:rPr lang="en-US" b="1" dirty="0"/>
              <a:t>Variable types</a:t>
            </a:r>
          </a:p>
          <a:p>
            <a:pPr lvl="1"/>
            <a:r>
              <a:rPr lang="en-US" sz="2800" dirty="0" smtClean="0"/>
              <a:t>Categorical</a:t>
            </a:r>
            <a:r>
              <a:rPr lang="en-US" sz="2800" dirty="0"/>
              <a:t> </a:t>
            </a:r>
            <a:r>
              <a:rPr lang="en-US" sz="2800" dirty="0" smtClean="0"/>
              <a:t>= 27</a:t>
            </a:r>
            <a:endParaRPr lang="en-US" sz="2800" dirty="0"/>
          </a:p>
          <a:p>
            <a:pPr lvl="1"/>
            <a:r>
              <a:rPr lang="en-US" sz="2800" dirty="0" smtClean="0"/>
              <a:t>Numeric</a:t>
            </a:r>
            <a:r>
              <a:rPr lang="en-US" sz="2800" dirty="0"/>
              <a:t> </a:t>
            </a:r>
            <a:r>
              <a:rPr lang="en-US" sz="2800" dirty="0" smtClean="0"/>
              <a:t>= 2</a:t>
            </a:r>
            <a:endParaRPr lang="en-US" sz="2800" b="1" dirty="0" smtClean="0"/>
          </a:p>
          <a:p>
            <a:r>
              <a:rPr lang="en-US" b="1" dirty="0" smtClean="0"/>
              <a:t>Alerts (21)</a:t>
            </a:r>
            <a:endParaRPr lang="en-US" b="1" dirty="0"/>
          </a:p>
          <a:p>
            <a:pPr lvl="1"/>
            <a:r>
              <a:rPr lang="en-US" sz="2800" dirty="0"/>
              <a:t>Imbalanced data </a:t>
            </a:r>
          </a:p>
          <a:p>
            <a:pPr lvl="1"/>
            <a:r>
              <a:rPr lang="en-US" sz="2800" dirty="0" smtClean="0"/>
              <a:t>Missing </a:t>
            </a:r>
            <a:r>
              <a:rPr lang="en-US" sz="2800" dirty="0"/>
              <a:t>values </a:t>
            </a:r>
          </a:p>
          <a:p>
            <a:pPr lvl="1"/>
            <a:endParaRPr lang="en-US" sz="2800" dirty="0"/>
          </a:p>
        </p:txBody>
      </p:sp>
      <p:sp>
        <p:nvSpPr>
          <p:cNvPr id="6" name="Content Placeholder 7"/>
          <p:cNvSpPr txBox="1">
            <a:spLocks/>
          </p:cNvSpPr>
          <p:nvPr/>
        </p:nvSpPr>
        <p:spPr>
          <a:xfrm>
            <a:off x="6332220" y="1866167"/>
            <a:ext cx="4678680" cy="4068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smtClean="0"/>
          </a:p>
        </p:txBody>
      </p:sp>
      <p:sp>
        <p:nvSpPr>
          <p:cNvPr id="7" name="Content Placeholder 7"/>
          <p:cNvSpPr txBox="1">
            <a:spLocks/>
          </p:cNvSpPr>
          <p:nvPr/>
        </p:nvSpPr>
        <p:spPr>
          <a:xfrm>
            <a:off x="6332220" y="1933795"/>
            <a:ext cx="5417820" cy="44631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Profile Report after imputations</a:t>
            </a:r>
          </a:p>
          <a:p>
            <a:r>
              <a:rPr lang="en-US" dirty="0" smtClean="0"/>
              <a:t>Missing cells = 0</a:t>
            </a:r>
          </a:p>
          <a:p>
            <a:r>
              <a:rPr lang="en-US" dirty="0" smtClean="0"/>
              <a:t>Missing cells (%)	=  0%</a:t>
            </a:r>
          </a:p>
          <a:p>
            <a:r>
              <a:rPr lang="en-US" b="1" dirty="0" smtClean="0"/>
              <a:t>Variable types</a:t>
            </a:r>
          </a:p>
          <a:p>
            <a:pPr lvl="1"/>
            <a:r>
              <a:rPr lang="en-US" sz="2800" dirty="0" smtClean="0"/>
              <a:t>Categorical = 26</a:t>
            </a:r>
          </a:p>
          <a:p>
            <a:pPr lvl="1"/>
            <a:r>
              <a:rPr lang="en-US" sz="2800" dirty="0" smtClean="0"/>
              <a:t>Numeric</a:t>
            </a:r>
            <a:r>
              <a:rPr lang="en-US" sz="2800" dirty="0"/>
              <a:t> </a:t>
            </a:r>
            <a:r>
              <a:rPr lang="en-US" sz="2800" dirty="0" smtClean="0"/>
              <a:t>= 3</a:t>
            </a:r>
            <a:endParaRPr lang="en-US" sz="2800" b="1" dirty="0" smtClean="0"/>
          </a:p>
          <a:p>
            <a:r>
              <a:rPr lang="en-US" b="1" dirty="0" smtClean="0"/>
              <a:t>Alerts (11)</a:t>
            </a:r>
          </a:p>
          <a:p>
            <a:pPr lvl="1"/>
            <a:r>
              <a:rPr lang="en-US" sz="2800" dirty="0" smtClean="0"/>
              <a:t>Imbalanced data </a:t>
            </a:r>
          </a:p>
          <a:p>
            <a:pPr lvl="1"/>
            <a:r>
              <a:rPr lang="en-US" sz="2800" dirty="0" smtClean="0"/>
              <a:t>High correlation</a:t>
            </a:r>
          </a:p>
          <a:p>
            <a:pPr lvl="1"/>
            <a:r>
              <a:rPr lang="en-US" sz="2800" dirty="0" smtClean="0"/>
              <a:t>Zeros</a:t>
            </a:r>
          </a:p>
          <a:p>
            <a:pPr lvl="1"/>
            <a:endParaRPr lang="en-US" sz="2800" dirty="0"/>
          </a:p>
        </p:txBody>
      </p:sp>
    </p:spTree>
    <p:extLst>
      <p:ext uri="{BB962C8B-B14F-4D97-AF65-F5344CB8AC3E}">
        <p14:creationId xmlns:p14="http://schemas.microsoft.com/office/powerpoint/2010/main" val="37277693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TRANSFORMATIONS FOR PERSISTENT</a:t>
            </a:r>
            <a:r>
              <a:rPr lang="en-US" b="1" dirty="0" smtClean="0"/>
              <a:t> </a:t>
            </a:r>
            <a:r>
              <a:rPr lang="en-US" b="1" dirty="0"/>
              <a:t>IMD</a:t>
            </a:r>
          </a:p>
        </p:txBody>
      </p:sp>
      <p:sp>
        <p:nvSpPr>
          <p:cNvPr id="5" name="Content Placeholder 4"/>
          <p:cNvSpPr>
            <a:spLocks noGrp="1"/>
          </p:cNvSpPr>
          <p:nvPr>
            <p:ph idx="1"/>
          </p:nvPr>
        </p:nvSpPr>
        <p:spPr>
          <a:xfrm>
            <a:off x="838199" y="1825625"/>
            <a:ext cx="10468927" cy="917575"/>
          </a:xfrm>
        </p:spPr>
        <p:txBody>
          <a:bodyPr>
            <a:normAutofit lnSpcReduction="10000"/>
          </a:bodyPr>
          <a:lstStyle/>
          <a:p>
            <a:r>
              <a:rPr lang="en-US" b="1" dirty="0"/>
              <a:t>Label encoding (</a:t>
            </a:r>
            <a:r>
              <a:rPr lang="en-US" b="1" dirty="0" err="1" smtClean="0"/>
              <a:t>LabelEncoder</a:t>
            </a:r>
            <a:r>
              <a:rPr lang="en-US" b="1" dirty="0" smtClean="0"/>
              <a:t>) </a:t>
            </a:r>
            <a:r>
              <a:rPr lang="en-US" dirty="0" smtClean="0"/>
              <a:t>categorical variables </a:t>
            </a:r>
          </a:p>
          <a:p>
            <a:r>
              <a:rPr lang="en-US" b="1" dirty="0" smtClean="0"/>
              <a:t>Scaling (</a:t>
            </a:r>
            <a:r>
              <a:rPr lang="en-US" b="1" dirty="0" err="1" smtClean="0"/>
              <a:t>MinMaxScaler</a:t>
            </a:r>
            <a:r>
              <a:rPr lang="en-US" b="1" dirty="0" smtClean="0"/>
              <a:t>) </a:t>
            </a:r>
            <a:r>
              <a:rPr lang="en-US" dirty="0" smtClean="0"/>
              <a:t>of numerical data to limit outliers </a:t>
            </a:r>
            <a:endParaRPr lang="en-US" dirty="0"/>
          </a:p>
        </p:txBody>
      </p:sp>
      <p:sp>
        <p:nvSpPr>
          <p:cNvPr id="6" name="Content Placeholder 4"/>
          <p:cNvSpPr txBox="1">
            <a:spLocks/>
          </p:cNvSpPr>
          <p:nvPr/>
        </p:nvSpPr>
        <p:spPr>
          <a:xfrm>
            <a:off x="1418624" y="6308725"/>
            <a:ext cx="4290061" cy="549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Before scaling</a:t>
            </a:r>
            <a:endParaRPr lang="en-US" dirty="0"/>
          </a:p>
        </p:txBody>
      </p:sp>
      <p:sp>
        <p:nvSpPr>
          <p:cNvPr id="7" name="Content Placeholder 4"/>
          <p:cNvSpPr txBox="1">
            <a:spLocks/>
          </p:cNvSpPr>
          <p:nvPr/>
        </p:nvSpPr>
        <p:spPr>
          <a:xfrm>
            <a:off x="7680959" y="6302630"/>
            <a:ext cx="4290061" cy="549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After scaling</a:t>
            </a:r>
            <a:endParaRPr lang="en-US" dirty="0"/>
          </a:p>
        </p:txBody>
      </p:sp>
      <p:pic>
        <p:nvPicPr>
          <p:cNvPr id="3" name="Picture 2"/>
          <p:cNvPicPr>
            <a:picLocks noChangeAspect="1"/>
          </p:cNvPicPr>
          <p:nvPr/>
        </p:nvPicPr>
        <p:blipFill>
          <a:blip r:embed="rId2"/>
          <a:stretch>
            <a:fillRect/>
          </a:stretch>
        </p:blipFill>
        <p:spPr>
          <a:xfrm>
            <a:off x="6543802" y="2920303"/>
            <a:ext cx="4466144" cy="3247390"/>
          </a:xfrm>
          <a:prstGeom prst="rect">
            <a:avLst/>
          </a:prstGeom>
        </p:spPr>
      </p:pic>
      <p:pic>
        <p:nvPicPr>
          <p:cNvPr id="4" name="Picture 3"/>
          <p:cNvPicPr>
            <a:picLocks noChangeAspect="1"/>
          </p:cNvPicPr>
          <p:nvPr/>
        </p:nvPicPr>
        <p:blipFill>
          <a:blip r:embed="rId3"/>
          <a:stretch>
            <a:fillRect/>
          </a:stretch>
        </p:blipFill>
        <p:spPr>
          <a:xfrm>
            <a:off x="661815" y="2878137"/>
            <a:ext cx="4709715" cy="3424493"/>
          </a:xfrm>
          <a:prstGeom prst="rect">
            <a:avLst/>
          </a:prstGeom>
        </p:spPr>
      </p:pic>
    </p:spTree>
    <p:extLst>
      <p:ext uri="{BB962C8B-B14F-4D97-AF65-F5344CB8AC3E}">
        <p14:creationId xmlns:p14="http://schemas.microsoft.com/office/powerpoint/2010/main" val="4047224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SPOT-CHECKING FOR PERSISTENT</a:t>
            </a:r>
            <a:r>
              <a:rPr lang="en-US" b="1" dirty="0" smtClean="0"/>
              <a:t> </a:t>
            </a:r>
            <a:r>
              <a:rPr lang="en-US" b="1" dirty="0"/>
              <a:t>IMD</a:t>
            </a:r>
          </a:p>
        </p:txBody>
      </p:sp>
      <p:sp>
        <p:nvSpPr>
          <p:cNvPr id="5" name="Content Placeholder 4"/>
          <p:cNvSpPr>
            <a:spLocks noGrp="1"/>
          </p:cNvSpPr>
          <p:nvPr>
            <p:ph idx="1"/>
          </p:nvPr>
        </p:nvSpPr>
        <p:spPr>
          <a:xfrm>
            <a:off x="965200" y="1675554"/>
            <a:ext cx="10807700" cy="613943"/>
          </a:xfrm>
        </p:spPr>
        <p:txBody>
          <a:bodyPr>
            <a:noAutofit/>
          </a:bodyPr>
          <a:lstStyle/>
          <a:p>
            <a:r>
              <a:rPr lang="en-US" dirty="0" smtClean="0"/>
              <a:t>Using </a:t>
            </a:r>
            <a:r>
              <a:rPr lang="en-US" b="1" dirty="0" smtClean="0"/>
              <a:t>F1 Score</a:t>
            </a:r>
            <a:r>
              <a:rPr lang="en-US" dirty="0" smtClean="0"/>
              <a:t>, the best model at spot check was </a:t>
            </a:r>
            <a:r>
              <a:rPr lang="en-US" b="1" dirty="0" err="1"/>
              <a:t>KNeighbors</a:t>
            </a:r>
            <a:r>
              <a:rPr lang="en-US" b="1" dirty="0"/>
              <a:t> Classifier</a:t>
            </a:r>
          </a:p>
        </p:txBody>
      </p:sp>
      <p:sp>
        <p:nvSpPr>
          <p:cNvPr id="6" name="TextBox 5"/>
          <p:cNvSpPr txBox="1"/>
          <p:nvPr/>
        </p:nvSpPr>
        <p:spPr>
          <a:xfrm>
            <a:off x="965200" y="6281498"/>
            <a:ext cx="11026140" cy="369332"/>
          </a:xfrm>
          <a:prstGeom prst="rect">
            <a:avLst/>
          </a:prstGeom>
          <a:noFill/>
        </p:spPr>
        <p:txBody>
          <a:bodyPr wrap="square" rtlCol="0">
            <a:spAutoFit/>
          </a:bodyPr>
          <a:lstStyle/>
          <a:p>
            <a:r>
              <a:rPr lang="en-US" dirty="0" smtClean="0"/>
              <a:t>Table: Performance </a:t>
            </a:r>
            <a:r>
              <a:rPr lang="en-US" dirty="0"/>
              <a:t>of </a:t>
            </a:r>
            <a:r>
              <a:rPr lang="en-US" dirty="0" smtClean="0"/>
              <a:t>the model </a:t>
            </a:r>
            <a:r>
              <a:rPr lang="en-US" dirty="0"/>
              <a:t>in the </a:t>
            </a:r>
            <a:r>
              <a:rPr lang="en-US" dirty="0" smtClean="0"/>
              <a:t>analysis during spot checking.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4674560"/>
              </p:ext>
            </p:extLst>
          </p:nvPr>
        </p:nvGraphicFramePr>
        <p:xfrm>
          <a:off x="965200" y="2207419"/>
          <a:ext cx="10388598" cy="3926680"/>
        </p:xfrm>
        <a:graphic>
          <a:graphicData uri="http://schemas.openxmlformats.org/drawingml/2006/table">
            <a:tbl>
              <a:tblPr firstRow="1" firstCol="1" bandRow="1">
                <a:tableStyleId>{073A0DAA-6AF3-43AB-8588-CEC1D06C72B9}</a:tableStyleId>
              </a:tblPr>
              <a:tblGrid>
                <a:gridCol w="3217931">
                  <a:extLst>
                    <a:ext uri="{9D8B030D-6E8A-4147-A177-3AD203B41FA5}">
                      <a16:colId xmlns:a16="http://schemas.microsoft.com/office/drawing/2014/main" val="2527065633"/>
                    </a:ext>
                  </a:extLst>
                </a:gridCol>
                <a:gridCol w="2014374">
                  <a:extLst>
                    <a:ext uri="{9D8B030D-6E8A-4147-A177-3AD203B41FA5}">
                      <a16:colId xmlns:a16="http://schemas.microsoft.com/office/drawing/2014/main" val="2088799321"/>
                    </a:ext>
                  </a:extLst>
                </a:gridCol>
                <a:gridCol w="1520282">
                  <a:extLst>
                    <a:ext uri="{9D8B030D-6E8A-4147-A177-3AD203B41FA5}">
                      <a16:colId xmlns:a16="http://schemas.microsoft.com/office/drawing/2014/main" val="2083752577"/>
                    </a:ext>
                  </a:extLst>
                </a:gridCol>
                <a:gridCol w="1228895">
                  <a:extLst>
                    <a:ext uri="{9D8B030D-6E8A-4147-A177-3AD203B41FA5}">
                      <a16:colId xmlns:a16="http://schemas.microsoft.com/office/drawing/2014/main" val="3150741523"/>
                    </a:ext>
                  </a:extLst>
                </a:gridCol>
                <a:gridCol w="1266902">
                  <a:extLst>
                    <a:ext uri="{9D8B030D-6E8A-4147-A177-3AD203B41FA5}">
                      <a16:colId xmlns:a16="http://schemas.microsoft.com/office/drawing/2014/main" val="1713786112"/>
                    </a:ext>
                  </a:extLst>
                </a:gridCol>
                <a:gridCol w="1140214">
                  <a:extLst>
                    <a:ext uri="{9D8B030D-6E8A-4147-A177-3AD203B41FA5}">
                      <a16:colId xmlns:a16="http://schemas.microsoft.com/office/drawing/2014/main" val="3931938213"/>
                    </a:ext>
                  </a:extLst>
                </a:gridCol>
              </a:tblGrid>
              <a:tr h="392668">
                <a:tc>
                  <a:txBody>
                    <a:bodyPr/>
                    <a:lstStyle/>
                    <a:p>
                      <a:pPr>
                        <a:lnSpc>
                          <a:spcPct val="107000"/>
                        </a:lnSpc>
                        <a:spcAft>
                          <a:spcPts val="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F1 Weighted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smtClean="0">
                          <a:effectLst/>
                        </a:rPr>
                        <a:t>Precision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smtClean="0">
                          <a:effectLst/>
                        </a:rPr>
                        <a:t>Recall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Accuracy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ROC </a:t>
                      </a:r>
                      <a:r>
                        <a:rPr lang="en-US" sz="2000" dirty="0" err="1">
                          <a:effectLst/>
                        </a:rPr>
                        <a:t>AUC</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7375122"/>
                  </a:ext>
                </a:extLst>
              </a:tr>
              <a:tr h="392668">
                <a:tc>
                  <a:txBody>
                    <a:bodyPr/>
                    <a:lstStyle/>
                    <a:p>
                      <a:pPr>
                        <a:lnSpc>
                          <a:spcPct val="107000"/>
                        </a:lnSpc>
                        <a:spcAft>
                          <a:spcPts val="0"/>
                        </a:spcAft>
                      </a:pPr>
                      <a:r>
                        <a:rPr lang="en-US" sz="2000" dirty="0">
                          <a:effectLst/>
                        </a:rPr>
                        <a:t>Logistic Regression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0.769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0.823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0.823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0.638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0259925"/>
                  </a:ext>
                </a:extLst>
              </a:tr>
              <a:tr h="392668">
                <a:tc>
                  <a:txBody>
                    <a:bodyPr/>
                    <a:lstStyle/>
                    <a:p>
                      <a:pPr>
                        <a:lnSpc>
                          <a:spcPct val="107000"/>
                        </a:lnSpc>
                        <a:spcAft>
                          <a:spcPts val="0"/>
                        </a:spcAft>
                      </a:pPr>
                      <a:r>
                        <a:rPr lang="en-US" sz="2000">
                          <a:effectLst/>
                        </a:rPr>
                        <a:t>Gaussian NB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0.649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0.652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0.541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4104442"/>
                  </a:ext>
                </a:extLst>
              </a:tr>
              <a:tr h="392668">
                <a:tc>
                  <a:txBody>
                    <a:bodyPr/>
                    <a:lstStyle/>
                    <a:p>
                      <a:pPr>
                        <a:lnSpc>
                          <a:spcPct val="107000"/>
                        </a:lnSpc>
                        <a:spcAft>
                          <a:spcPts val="0"/>
                        </a:spcAft>
                      </a:pPr>
                      <a:r>
                        <a:rPr lang="en-US" sz="2000" dirty="0" err="1">
                          <a:effectLst/>
                        </a:rPr>
                        <a:t>KNeighbors</a:t>
                      </a:r>
                      <a:r>
                        <a:rPr lang="en-US" sz="2000" dirty="0">
                          <a:effectLst/>
                        </a:rPr>
                        <a:t> Classifier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solidFill>
                            <a:srgbClr val="00B050"/>
                          </a:solidFill>
                          <a:effectLst/>
                        </a:rPr>
                        <a:t>0.804</a:t>
                      </a:r>
                      <a:endPar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solidFill>
                            <a:srgbClr val="00B050"/>
                          </a:solidFill>
                          <a:effectLst/>
                        </a:rPr>
                        <a:t>0.786</a:t>
                      </a:r>
                      <a:endPar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solidFill>
                            <a:schemeClr val="tx1"/>
                          </a:solidFill>
                          <a:effectLst/>
                        </a:rPr>
                        <a:t>0.844</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solidFill>
                            <a:schemeClr val="tx1"/>
                          </a:solidFill>
                          <a:effectLst/>
                        </a:rPr>
                        <a:t>0.844</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solidFill>
                            <a:srgbClr val="00B050"/>
                          </a:solidFill>
                          <a:effectLst/>
                        </a:rPr>
                        <a:t>0.659</a:t>
                      </a:r>
                      <a:endPar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8670450"/>
                  </a:ext>
                </a:extLst>
              </a:tr>
              <a:tr h="392668">
                <a:tc>
                  <a:txBody>
                    <a:bodyPr/>
                    <a:lstStyle/>
                    <a:p>
                      <a:pPr>
                        <a:lnSpc>
                          <a:spcPct val="107000"/>
                        </a:lnSpc>
                        <a:spcAft>
                          <a:spcPts val="0"/>
                        </a:spcAft>
                      </a:pPr>
                      <a:r>
                        <a:rPr lang="en-US" sz="2000">
                          <a:effectLst/>
                        </a:rPr>
                        <a:t>Decision Tree Classifier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0.763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0.764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0.776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0.762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0.522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3828756"/>
                  </a:ext>
                </a:extLst>
              </a:tr>
              <a:tr h="392668">
                <a:tc>
                  <a:txBody>
                    <a:bodyPr/>
                    <a:lstStyle/>
                    <a:p>
                      <a:pPr>
                        <a:lnSpc>
                          <a:spcPct val="107000"/>
                        </a:lnSpc>
                        <a:spcAft>
                          <a:spcPts val="0"/>
                        </a:spcAft>
                      </a:pPr>
                      <a:r>
                        <a:rPr lang="en-US" sz="2000">
                          <a:effectLst/>
                        </a:rPr>
                        <a:t>SVC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0.718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solidFill>
                            <a:srgbClr val="00B050"/>
                          </a:solidFill>
                          <a:effectLst/>
                        </a:rPr>
                        <a:t>0.847</a:t>
                      </a:r>
                      <a:endPar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0.847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560259"/>
                  </a:ext>
                </a:extLst>
              </a:tr>
              <a:tr h="392668">
                <a:tc>
                  <a:txBody>
                    <a:bodyPr/>
                    <a:lstStyle/>
                    <a:p>
                      <a:pPr>
                        <a:lnSpc>
                          <a:spcPct val="107000"/>
                        </a:lnSpc>
                        <a:spcAft>
                          <a:spcPts val="0"/>
                        </a:spcAft>
                      </a:pPr>
                      <a:r>
                        <a:rPr lang="en-US" sz="2000">
                          <a:effectLst/>
                        </a:rPr>
                        <a:t>Random Forest Classifier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0.775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0.717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0.844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b="1" dirty="0">
                          <a:solidFill>
                            <a:srgbClr val="00B050"/>
                          </a:solidFill>
                          <a:effectLst/>
                        </a:rPr>
                        <a:t>0.851</a:t>
                      </a:r>
                      <a:endParaRPr lang="en-US" sz="20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0.677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8979676"/>
                  </a:ext>
                </a:extLst>
              </a:tr>
              <a:tr h="392668">
                <a:tc>
                  <a:txBody>
                    <a:bodyPr/>
                    <a:lstStyle/>
                    <a:p>
                      <a:pPr>
                        <a:lnSpc>
                          <a:spcPct val="107000"/>
                        </a:lnSpc>
                        <a:spcAft>
                          <a:spcPts val="0"/>
                        </a:spcAft>
                      </a:pPr>
                      <a:r>
                        <a:rPr lang="en-US" sz="2000">
                          <a:effectLst/>
                        </a:rPr>
                        <a:t>Gradient Boosting Classifier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0.787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0.751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0.830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0.833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0.677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5520632"/>
                  </a:ext>
                </a:extLst>
              </a:tr>
              <a:tr h="392668">
                <a:tc>
                  <a:txBody>
                    <a:bodyPr/>
                    <a:lstStyle/>
                    <a:p>
                      <a:pPr>
                        <a:lnSpc>
                          <a:spcPct val="107000"/>
                        </a:lnSpc>
                        <a:spcAft>
                          <a:spcPts val="0"/>
                        </a:spcAft>
                      </a:pPr>
                      <a:r>
                        <a:rPr lang="en-US" sz="2000">
                          <a:effectLst/>
                        </a:rPr>
                        <a:t>Ada Boost Classifier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0.765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0.739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0.800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0.800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0.608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3736752"/>
                  </a:ext>
                </a:extLst>
              </a:tr>
              <a:tr h="392668">
                <a:tc>
                  <a:txBody>
                    <a:bodyPr/>
                    <a:lstStyle/>
                    <a:p>
                      <a:pPr>
                        <a:lnSpc>
                          <a:spcPct val="107000"/>
                        </a:lnSpc>
                        <a:spcAft>
                          <a:spcPts val="0"/>
                        </a:spcAft>
                      </a:pPr>
                      <a:r>
                        <a:rPr lang="en-US" sz="2000" dirty="0">
                          <a:effectLst/>
                        </a:rPr>
                        <a:t>Linear Discriminant Analysis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0.759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0.799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0.799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0.646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1853337"/>
                  </a:ext>
                </a:extLst>
              </a:tr>
            </a:tbl>
          </a:graphicData>
        </a:graphic>
      </p:graphicFrame>
    </p:spTree>
    <p:extLst>
      <p:ext uri="{BB962C8B-B14F-4D97-AF65-F5344CB8AC3E}">
        <p14:creationId xmlns:p14="http://schemas.microsoft.com/office/powerpoint/2010/main" val="653965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IMPROVING </a:t>
            </a:r>
            <a:r>
              <a:rPr lang="en-US" b="1" dirty="0"/>
              <a:t>ACCURACY FOR PERSISTENT</a:t>
            </a:r>
            <a:r>
              <a:rPr lang="en-US" b="1" dirty="0" smtClean="0"/>
              <a:t> </a:t>
            </a:r>
            <a:r>
              <a:rPr lang="en-US" b="1" dirty="0"/>
              <a:t>IMD</a:t>
            </a:r>
            <a:endParaRPr lang="en-US" dirty="0"/>
          </a:p>
        </p:txBody>
      </p:sp>
      <p:sp>
        <p:nvSpPr>
          <p:cNvPr id="5" name="Content Placeholder 4"/>
          <p:cNvSpPr>
            <a:spLocks noGrp="1"/>
          </p:cNvSpPr>
          <p:nvPr>
            <p:ph idx="1"/>
          </p:nvPr>
        </p:nvSpPr>
        <p:spPr/>
        <p:txBody>
          <a:bodyPr>
            <a:normAutofit/>
          </a:bodyPr>
          <a:lstStyle/>
          <a:p>
            <a:r>
              <a:rPr lang="en-US" b="1" dirty="0" err="1"/>
              <a:t>Hyperparameter</a:t>
            </a:r>
            <a:r>
              <a:rPr lang="en-US" b="1" dirty="0"/>
              <a:t> tuning</a:t>
            </a:r>
            <a:endParaRPr lang="en-US" dirty="0"/>
          </a:p>
          <a:p>
            <a:r>
              <a:rPr lang="en-US" dirty="0" smtClean="0"/>
              <a:t>Used </a:t>
            </a:r>
            <a:r>
              <a:rPr lang="en-US" dirty="0"/>
              <a:t>to optimize the performance of machine learning models by searching for the best set of </a:t>
            </a:r>
            <a:r>
              <a:rPr lang="en-US" dirty="0" err="1"/>
              <a:t>hyperparameters</a:t>
            </a:r>
            <a:r>
              <a:rPr lang="en-US" dirty="0"/>
              <a:t>. </a:t>
            </a:r>
            <a:endParaRPr lang="en-US" dirty="0" smtClean="0"/>
          </a:p>
          <a:p>
            <a:endParaRPr lang="en-US" dirty="0" smtClean="0"/>
          </a:p>
          <a:p>
            <a:r>
              <a:rPr lang="en-US" dirty="0" err="1" smtClean="0"/>
              <a:t>Hyperparameters</a:t>
            </a:r>
            <a:r>
              <a:rPr lang="en-US" dirty="0" smtClean="0"/>
              <a:t> </a:t>
            </a:r>
            <a:r>
              <a:rPr lang="en-US" dirty="0"/>
              <a:t>are settings that are not learned from the data but are set prior to </a:t>
            </a:r>
            <a:r>
              <a:rPr lang="en-US" dirty="0" smtClean="0"/>
              <a:t>training.</a:t>
            </a:r>
          </a:p>
          <a:p>
            <a:endParaRPr lang="en-US" dirty="0" smtClean="0"/>
          </a:p>
          <a:p>
            <a:r>
              <a:rPr lang="en-US" dirty="0" err="1" smtClean="0"/>
              <a:t>E.g</a:t>
            </a:r>
            <a:r>
              <a:rPr lang="en-US" dirty="0" smtClean="0"/>
              <a:t>: </a:t>
            </a:r>
            <a:r>
              <a:rPr lang="en-US" b="1" dirty="0" smtClean="0">
                <a:solidFill>
                  <a:srgbClr val="00B050"/>
                </a:solidFill>
              </a:rPr>
              <a:t>Regularization</a:t>
            </a:r>
            <a:r>
              <a:rPr lang="en-US" dirty="0" smtClean="0"/>
              <a:t> </a:t>
            </a:r>
            <a:r>
              <a:rPr lang="en-US" dirty="0"/>
              <a:t>strength in logistic regression, the </a:t>
            </a:r>
            <a:r>
              <a:rPr lang="en-US" b="1" dirty="0">
                <a:solidFill>
                  <a:srgbClr val="00B050"/>
                </a:solidFill>
              </a:rPr>
              <a:t>depth</a:t>
            </a:r>
            <a:r>
              <a:rPr lang="en-US" dirty="0"/>
              <a:t> of a decision tree, or the </a:t>
            </a:r>
            <a:r>
              <a:rPr lang="en-US" b="1" dirty="0">
                <a:solidFill>
                  <a:srgbClr val="00B050"/>
                </a:solidFill>
              </a:rPr>
              <a:t>number of trees </a:t>
            </a:r>
            <a:r>
              <a:rPr lang="en-US" dirty="0"/>
              <a:t>in a random forest</a:t>
            </a:r>
            <a:r>
              <a:rPr lang="en-US" dirty="0" smtClean="0"/>
              <a:t>.</a:t>
            </a:r>
            <a:endParaRPr lang="en-US" dirty="0"/>
          </a:p>
        </p:txBody>
      </p:sp>
    </p:spTree>
    <p:extLst>
      <p:ext uri="{BB962C8B-B14F-4D97-AF65-F5344CB8AC3E}">
        <p14:creationId xmlns:p14="http://schemas.microsoft.com/office/powerpoint/2010/main" val="10075189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IMPROVING ACCURACY FOR PERSISTENT</a:t>
            </a:r>
            <a:r>
              <a:rPr lang="en-US" b="1" dirty="0" smtClean="0"/>
              <a:t> </a:t>
            </a:r>
            <a:r>
              <a:rPr lang="en-US" b="1" dirty="0"/>
              <a:t>IMD</a:t>
            </a:r>
          </a:p>
        </p:txBody>
      </p:sp>
      <p:sp>
        <p:nvSpPr>
          <p:cNvPr id="5" name="Content Placeholder 4"/>
          <p:cNvSpPr>
            <a:spLocks noGrp="1"/>
          </p:cNvSpPr>
          <p:nvPr>
            <p:ph idx="1"/>
          </p:nvPr>
        </p:nvSpPr>
        <p:spPr>
          <a:xfrm>
            <a:off x="838200" y="1825626"/>
            <a:ext cx="5905500" cy="701118"/>
          </a:xfrm>
        </p:spPr>
        <p:txBody>
          <a:bodyPr>
            <a:noAutofit/>
          </a:bodyPr>
          <a:lstStyle/>
          <a:p>
            <a:r>
              <a:rPr lang="en-US" dirty="0" smtClean="0"/>
              <a:t>Best Model: </a:t>
            </a:r>
            <a:r>
              <a:rPr lang="en-US" b="1" dirty="0" smtClean="0">
                <a:solidFill>
                  <a:srgbClr val="00B050"/>
                </a:solidFill>
              </a:rPr>
              <a:t>Random Forest (91.9%)</a:t>
            </a:r>
          </a:p>
        </p:txBody>
      </p:sp>
      <p:sp>
        <p:nvSpPr>
          <p:cNvPr id="6" name="TextBox 5"/>
          <p:cNvSpPr txBox="1"/>
          <p:nvPr/>
        </p:nvSpPr>
        <p:spPr>
          <a:xfrm>
            <a:off x="409248" y="6317453"/>
            <a:ext cx="5851804" cy="369332"/>
          </a:xfrm>
          <a:prstGeom prst="rect">
            <a:avLst/>
          </a:prstGeom>
          <a:noFill/>
        </p:spPr>
        <p:txBody>
          <a:bodyPr wrap="square" rtlCol="0">
            <a:spAutoFit/>
          </a:bodyPr>
          <a:lstStyle/>
          <a:p>
            <a:r>
              <a:rPr lang="en-US" dirty="0" smtClean="0"/>
              <a:t>Table: Model performance after hyper parameter tuning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554639297"/>
              </p:ext>
            </p:extLst>
          </p:nvPr>
        </p:nvGraphicFramePr>
        <p:xfrm>
          <a:off x="838200" y="2400302"/>
          <a:ext cx="4948038" cy="3733798"/>
        </p:xfrm>
        <a:graphic>
          <a:graphicData uri="http://schemas.openxmlformats.org/drawingml/2006/table">
            <a:tbl>
              <a:tblPr firstRow="1" firstCol="1" bandRow="1">
                <a:tableStyleId>{073A0DAA-6AF3-43AB-8588-CEC1D06C72B9}</a:tableStyleId>
              </a:tblPr>
              <a:tblGrid>
                <a:gridCol w="2544413">
                  <a:extLst>
                    <a:ext uri="{9D8B030D-6E8A-4147-A177-3AD203B41FA5}">
                      <a16:colId xmlns:a16="http://schemas.microsoft.com/office/drawing/2014/main" val="1142088692"/>
                    </a:ext>
                  </a:extLst>
                </a:gridCol>
                <a:gridCol w="1135603">
                  <a:extLst>
                    <a:ext uri="{9D8B030D-6E8A-4147-A177-3AD203B41FA5}">
                      <a16:colId xmlns:a16="http://schemas.microsoft.com/office/drawing/2014/main" val="2481904087"/>
                    </a:ext>
                  </a:extLst>
                </a:gridCol>
                <a:gridCol w="1268022">
                  <a:extLst>
                    <a:ext uri="{9D8B030D-6E8A-4147-A177-3AD203B41FA5}">
                      <a16:colId xmlns:a16="http://schemas.microsoft.com/office/drawing/2014/main" val="3759682165"/>
                    </a:ext>
                  </a:extLst>
                </a:gridCol>
              </a:tblGrid>
              <a:tr h="304679">
                <a:tc>
                  <a:txBody>
                    <a:bodyPr/>
                    <a:lstStyle/>
                    <a:p>
                      <a:pPr>
                        <a:lnSpc>
                          <a:spcPct val="107000"/>
                        </a:lnSpc>
                        <a:spcAft>
                          <a:spcPts val="0"/>
                        </a:spcAft>
                      </a:pPr>
                      <a:r>
                        <a:rPr lang="en-US" sz="1800" dirty="0">
                          <a:effectLst/>
                        </a:rPr>
                        <a:t>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F1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smtClean="0">
                          <a:effectLst/>
                        </a:rPr>
                        <a:t>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6776357"/>
                  </a:ext>
                </a:extLst>
              </a:tr>
              <a:tr h="304679">
                <a:tc>
                  <a:txBody>
                    <a:bodyPr/>
                    <a:lstStyle/>
                    <a:p>
                      <a:pPr>
                        <a:lnSpc>
                          <a:spcPct val="107000"/>
                        </a:lnSpc>
                        <a:spcAft>
                          <a:spcPts val="0"/>
                        </a:spcAft>
                      </a:pPr>
                      <a:r>
                        <a:rPr lang="en-US" sz="1800" dirty="0">
                          <a:effectLst/>
                        </a:rPr>
                        <a:t>Random Forest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0.919</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b="1" dirty="0">
                          <a:solidFill>
                            <a:srgbClr val="00B050"/>
                          </a:solidFill>
                          <a:effectLst/>
                        </a:rPr>
                        <a:t>0.847</a:t>
                      </a:r>
                      <a:endParaRPr lang="en-US" sz="18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4784132"/>
                  </a:ext>
                </a:extLst>
              </a:tr>
              <a:tr h="375147">
                <a:tc>
                  <a:txBody>
                    <a:bodyPr/>
                    <a:lstStyle/>
                    <a:p>
                      <a:pPr>
                        <a:lnSpc>
                          <a:spcPct val="107000"/>
                        </a:lnSpc>
                        <a:spcAft>
                          <a:spcPts val="0"/>
                        </a:spcAft>
                      </a:pPr>
                      <a:r>
                        <a:rPr lang="en-US" sz="1800">
                          <a:effectLst/>
                        </a:rPr>
                        <a:t>Logistic Regression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0.917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0.847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4252089"/>
                  </a:ext>
                </a:extLst>
              </a:tr>
              <a:tr h="332549">
                <a:tc>
                  <a:txBody>
                    <a:bodyPr/>
                    <a:lstStyle/>
                    <a:p>
                      <a:pPr>
                        <a:lnSpc>
                          <a:spcPct val="107000"/>
                        </a:lnSpc>
                        <a:spcAft>
                          <a:spcPts val="0"/>
                        </a:spcAft>
                      </a:pPr>
                      <a:r>
                        <a:rPr lang="en-US" sz="1800">
                          <a:effectLst/>
                        </a:rPr>
                        <a:t>Support Vector Classifier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0.917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0.847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224140"/>
                  </a:ext>
                </a:extLst>
              </a:tr>
              <a:tr h="304679">
                <a:tc>
                  <a:txBody>
                    <a:bodyPr/>
                    <a:lstStyle/>
                    <a:p>
                      <a:pPr>
                        <a:lnSpc>
                          <a:spcPct val="107000"/>
                        </a:lnSpc>
                        <a:spcAft>
                          <a:spcPts val="0"/>
                        </a:spcAft>
                      </a:pPr>
                      <a:r>
                        <a:rPr lang="en-US" sz="1800" dirty="0">
                          <a:effectLst/>
                        </a:rPr>
                        <a:t>Gradient Boosting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0.917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0.847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728829"/>
                  </a:ext>
                </a:extLst>
              </a:tr>
              <a:tr h="304679">
                <a:tc>
                  <a:txBody>
                    <a:bodyPr/>
                    <a:lstStyle/>
                    <a:p>
                      <a:pPr>
                        <a:lnSpc>
                          <a:spcPct val="107000"/>
                        </a:lnSpc>
                        <a:spcAft>
                          <a:spcPts val="0"/>
                        </a:spcAft>
                      </a:pPr>
                      <a:r>
                        <a:rPr lang="en-US" sz="1800">
                          <a:effectLst/>
                        </a:rPr>
                        <a:t>AdaBoost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0.917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0.847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2813002"/>
                  </a:ext>
                </a:extLst>
              </a:tr>
              <a:tr h="304679">
                <a:tc>
                  <a:txBody>
                    <a:bodyPr/>
                    <a:lstStyle/>
                    <a:p>
                      <a:pPr>
                        <a:lnSpc>
                          <a:spcPct val="107000"/>
                        </a:lnSpc>
                        <a:spcAft>
                          <a:spcPts val="0"/>
                        </a:spcAft>
                      </a:pPr>
                      <a:r>
                        <a:rPr lang="en-US" sz="1800" dirty="0">
                          <a:effectLst/>
                        </a:rPr>
                        <a:t>K-Nearest Neighbors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0.916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0.847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0746726"/>
                  </a:ext>
                </a:extLst>
              </a:tr>
              <a:tr h="623498">
                <a:tc>
                  <a:txBody>
                    <a:bodyPr/>
                    <a:lstStyle/>
                    <a:p>
                      <a:pPr>
                        <a:lnSpc>
                          <a:spcPct val="107000"/>
                        </a:lnSpc>
                        <a:spcAft>
                          <a:spcPts val="0"/>
                        </a:spcAft>
                      </a:pPr>
                      <a:r>
                        <a:rPr lang="en-US" sz="1800" dirty="0">
                          <a:effectLst/>
                        </a:rPr>
                        <a:t>Linear Discriminant Analysis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0.887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0.799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0090605"/>
                  </a:ext>
                </a:extLst>
              </a:tr>
              <a:tr h="304679">
                <a:tc>
                  <a:txBody>
                    <a:bodyPr/>
                    <a:lstStyle/>
                    <a:p>
                      <a:pPr>
                        <a:lnSpc>
                          <a:spcPct val="107000"/>
                        </a:lnSpc>
                        <a:spcAft>
                          <a:spcPts val="0"/>
                        </a:spcAft>
                      </a:pPr>
                      <a:r>
                        <a:rPr lang="en-US" sz="1800" dirty="0">
                          <a:effectLst/>
                        </a:rPr>
                        <a:t>Decision Tree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0.880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a:effectLst/>
                        </a:rPr>
                        <a:t>0.799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3684037"/>
                  </a:ext>
                </a:extLst>
              </a:tr>
              <a:tr h="574530">
                <a:tc>
                  <a:txBody>
                    <a:bodyPr/>
                    <a:lstStyle/>
                    <a:p>
                      <a:pPr>
                        <a:lnSpc>
                          <a:spcPct val="107000"/>
                        </a:lnSpc>
                        <a:spcAft>
                          <a:spcPts val="0"/>
                        </a:spcAft>
                      </a:pPr>
                      <a:r>
                        <a:rPr lang="en-US" sz="1800">
                          <a:effectLst/>
                        </a:rPr>
                        <a:t>Gaussian Naive Bayes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0.739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800" dirty="0">
                          <a:effectLst/>
                        </a:rPr>
                        <a:t>0.652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6350529"/>
                  </a:ext>
                </a:extLst>
              </a:tr>
            </a:tbl>
          </a:graphicData>
        </a:graphic>
      </p:graphicFrame>
      <p:pic>
        <p:nvPicPr>
          <p:cNvPr id="7" name="Picture 6"/>
          <p:cNvPicPr>
            <a:picLocks noChangeAspect="1"/>
          </p:cNvPicPr>
          <p:nvPr/>
        </p:nvPicPr>
        <p:blipFill>
          <a:blip r:embed="rId2"/>
          <a:stretch>
            <a:fillRect/>
          </a:stretch>
        </p:blipFill>
        <p:spPr>
          <a:xfrm>
            <a:off x="6261052" y="2176185"/>
            <a:ext cx="5616669" cy="4510600"/>
          </a:xfrm>
          <a:prstGeom prst="rect">
            <a:avLst/>
          </a:prstGeom>
        </p:spPr>
      </p:pic>
    </p:spTree>
    <p:extLst>
      <p:ext uri="{BB962C8B-B14F-4D97-AF65-F5344CB8AC3E}">
        <p14:creationId xmlns:p14="http://schemas.microsoft.com/office/powerpoint/2010/main" val="9483928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 OF BEST MODEL </a:t>
            </a:r>
            <a:endParaRPr lang="en-US" b="1" dirty="0"/>
          </a:p>
        </p:txBody>
      </p:sp>
      <p:sp>
        <p:nvSpPr>
          <p:cNvPr id="5" name="Content Placeholder 4"/>
          <p:cNvSpPr>
            <a:spLocks noGrp="1"/>
          </p:cNvSpPr>
          <p:nvPr>
            <p:ph idx="1"/>
          </p:nvPr>
        </p:nvSpPr>
        <p:spPr>
          <a:xfrm>
            <a:off x="548640" y="1825625"/>
            <a:ext cx="5897880" cy="4689475"/>
          </a:xfrm>
        </p:spPr>
        <p:txBody>
          <a:bodyPr>
            <a:normAutofit/>
          </a:bodyPr>
          <a:lstStyle/>
          <a:p>
            <a:r>
              <a:rPr lang="en-US" b="1" dirty="0" smtClean="0">
                <a:solidFill>
                  <a:srgbClr val="00B050"/>
                </a:solidFill>
              </a:rPr>
              <a:t>Random Forest</a:t>
            </a:r>
            <a:r>
              <a:rPr lang="en-US" dirty="0" smtClean="0"/>
              <a:t> (Best Model) </a:t>
            </a:r>
            <a:r>
              <a:rPr lang="en-US" dirty="0"/>
              <a:t>performance on </a:t>
            </a:r>
            <a:r>
              <a:rPr lang="en-US" b="1" dirty="0"/>
              <a:t>unseen </a:t>
            </a:r>
            <a:r>
              <a:rPr lang="en-US" b="1" dirty="0" smtClean="0"/>
              <a:t>data</a:t>
            </a:r>
            <a:r>
              <a:rPr lang="en-US" b="1" dirty="0"/>
              <a:t> </a:t>
            </a:r>
            <a:r>
              <a:rPr lang="en-US" dirty="0" smtClean="0"/>
              <a:t>was:</a:t>
            </a:r>
            <a:endParaRPr lang="en-US" dirty="0"/>
          </a:p>
          <a:p>
            <a:pPr lvl="1"/>
            <a:r>
              <a:rPr lang="en-US" sz="2800" dirty="0"/>
              <a:t>Accuracy: </a:t>
            </a:r>
            <a:r>
              <a:rPr lang="en-US" sz="2800" dirty="0" smtClean="0"/>
              <a:t>100%</a:t>
            </a:r>
            <a:endParaRPr lang="en-US" sz="2800" dirty="0"/>
          </a:p>
          <a:p>
            <a:pPr lvl="1"/>
            <a:r>
              <a:rPr lang="en-US" sz="2800" dirty="0"/>
              <a:t>Precision: </a:t>
            </a:r>
            <a:r>
              <a:rPr lang="en-US" sz="2800" dirty="0" smtClean="0"/>
              <a:t>100%</a:t>
            </a:r>
            <a:endParaRPr lang="en-US" sz="2800" dirty="0"/>
          </a:p>
          <a:p>
            <a:pPr lvl="1"/>
            <a:r>
              <a:rPr lang="en-US" sz="2800" dirty="0"/>
              <a:t>Recall: </a:t>
            </a:r>
            <a:r>
              <a:rPr lang="en-US" sz="2800" dirty="0" smtClean="0"/>
              <a:t>100%</a:t>
            </a:r>
            <a:endParaRPr lang="en-US" sz="2800" dirty="0"/>
          </a:p>
          <a:p>
            <a:pPr lvl="1"/>
            <a:r>
              <a:rPr lang="en-US" sz="2800" dirty="0"/>
              <a:t>F1-score: </a:t>
            </a:r>
            <a:r>
              <a:rPr lang="en-US" sz="2800" dirty="0" smtClean="0"/>
              <a:t>100%</a:t>
            </a:r>
            <a:endParaRPr lang="en-US" sz="2800" dirty="0"/>
          </a:p>
          <a:p>
            <a:r>
              <a:rPr lang="en-US" dirty="0"/>
              <a:t>This indicates </a:t>
            </a:r>
            <a:r>
              <a:rPr lang="en-US" dirty="0" smtClean="0"/>
              <a:t>a perfect performance. </a:t>
            </a:r>
          </a:p>
          <a:p>
            <a:r>
              <a:rPr lang="en-US" b="1" i="1" dirty="0" smtClean="0"/>
              <a:t>Concern: </a:t>
            </a:r>
            <a:r>
              <a:rPr lang="en-US" i="1" dirty="0" smtClean="0"/>
              <a:t>Has it over fitted? </a:t>
            </a:r>
          </a:p>
          <a:p>
            <a:r>
              <a:rPr lang="en-US" b="1" i="1" dirty="0" smtClean="0"/>
              <a:t>Solution: </a:t>
            </a:r>
            <a:r>
              <a:rPr lang="en-US" i="1" dirty="0" smtClean="0"/>
              <a:t>Need for prediction on totally independent data. </a:t>
            </a:r>
          </a:p>
        </p:txBody>
      </p:sp>
      <p:pic>
        <p:nvPicPr>
          <p:cNvPr id="4" name="Picture 3"/>
          <p:cNvPicPr>
            <a:picLocks noChangeAspect="1"/>
          </p:cNvPicPr>
          <p:nvPr/>
        </p:nvPicPr>
        <p:blipFill>
          <a:blip r:embed="rId2"/>
          <a:stretch>
            <a:fillRect/>
          </a:stretch>
        </p:blipFill>
        <p:spPr>
          <a:xfrm>
            <a:off x="6283570" y="1690688"/>
            <a:ext cx="5359964" cy="4542473"/>
          </a:xfrm>
          <a:prstGeom prst="rect">
            <a:avLst/>
          </a:prstGeom>
        </p:spPr>
      </p:pic>
    </p:spTree>
    <p:extLst>
      <p:ext uri="{BB962C8B-B14F-4D97-AF65-F5344CB8AC3E}">
        <p14:creationId xmlns:p14="http://schemas.microsoft.com/office/powerpoint/2010/main" val="651672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IMPORTANCE FOR PERSISTENT</a:t>
            </a:r>
            <a:r>
              <a:rPr lang="en-US" b="1" dirty="0" smtClean="0"/>
              <a:t> </a:t>
            </a:r>
            <a:r>
              <a:rPr lang="en-US" b="1" dirty="0"/>
              <a:t>IMD</a:t>
            </a:r>
            <a:endParaRPr lang="en-US" dirty="0"/>
          </a:p>
        </p:txBody>
      </p:sp>
      <p:sp>
        <p:nvSpPr>
          <p:cNvPr id="5" name="Content Placeholder 4"/>
          <p:cNvSpPr>
            <a:spLocks noGrp="1"/>
          </p:cNvSpPr>
          <p:nvPr>
            <p:ph idx="1"/>
          </p:nvPr>
        </p:nvSpPr>
        <p:spPr>
          <a:xfrm>
            <a:off x="838200" y="1825624"/>
            <a:ext cx="4945380" cy="4666616"/>
          </a:xfrm>
        </p:spPr>
        <p:txBody>
          <a:bodyPr>
            <a:normAutofit lnSpcReduction="10000"/>
          </a:bodyPr>
          <a:lstStyle/>
          <a:p>
            <a:r>
              <a:rPr lang="en-US" b="1" dirty="0"/>
              <a:t>Feature </a:t>
            </a:r>
            <a:r>
              <a:rPr lang="en-US" b="1" dirty="0" smtClean="0"/>
              <a:t>importance: </a:t>
            </a:r>
            <a:r>
              <a:rPr lang="en-US" dirty="0" smtClean="0"/>
              <a:t>features with the most </a:t>
            </a:r>
            <a:r>
              <a:rPr lang="en-US" dirty="0"/>
              <a:t>impact on a model's predictions</a:t>
            </a:r>
            <a:r>
              <a:rPr lang="en-US" dirty="0" smtClean="0"/>
              <a:t>.</a:t>
            </a:r>
          </a:p>
          <a:p>
            <a:r>
              <a:rPr lang="en-US" dirty="0" smtClean="0"/>
              <a:t>For Incident IMD, the most important features were; </a:t>
            </a:r>
            <a:endParaRPr lang="en-US" dirty="0"/>
          </a:p>
          <a:p>
            <a:pPr marL="457200" lvl="1" indent="0">
              <a:buNone/>
            </a:pPr>
            <a:r>
              <a:rPr lang="en-US" dirty="0" smtClean="0"/>
              <a:t>1. Telomere length at baseline</a:t>
            </a:r>
          </a:p>
          <a:p>
            <a:pPr marL="457200" lvl="1" indent="0">
              <a:buNone/>
            </a:pPr>
            <a:r>
              <a:rPr lang="en-US" dirty="0" smtClean="0"/>
              <a:t>2. Telomere length at end line (Month 12)</a:t>
            </a:r>
          </a:p>
          <a:p>
            <a:pPr marL="457200" lvl="1" indent="0">
              <a:buNone/>
            </a:pPr>
            <a:r>
              <a:rPr lang="en-US" dirty="0" smtClean="0"/>
              <a:t>3. Stress</a:t>
            </a:r>
          </a:p>
          <a:p>
            <a:pPr marL="457200" lvl="1" indent="0">
              <a:buNone/>
            </a:pPr>
            <a:r>
              <a:rPr lang="en-US" dirty="0" smtClean="0"/>
              <a:t>4</a:t>
            </a:r>
            <a:r>
              <a:rPr lang="en-US" dirty="0"/>
              <a:t>. </a:t>
            </a:r>
            <a:r>
              <a:rPr lang="en-US" dirty="0" smtClean="0"/>
              <a:t>Age</a:t>
            </a:r>
          </a:p>
          <a:p>
            <a:pPr marL="457200" lvl="1" indent="0">
              <a:buNone/>
            </a:pPr>
            <a:r>
              <a:rPr lang="en-US" dirty="0" smtClean="0"/>
              <a:t>5. Worst HIV Clinical Stage Ever attained</a:t>
            </a:r>
            <a:endParaRPr lang="en-US" dirty="0"/>
          </a:p>
        </p:txBody>
      </p:sp>
      <p:pic>
        <p:nvPicPr>
          <p:cNvPr id="3" name="Picture 2"/>
          <p:cNvPicPr>
            <a:picLocks noChangeAspect="1"/>
          </p:cNvPicPr>
          <p:nvPr/>
        </p:nvPicPr>
        <p:blipFill>
          <a:blip r:embed="rId2"/>
          <a:stretch>
            <a:fillRect/>
          </a:stretch>
        </p:blipFill>
        <p:spPr>
          <a:xfrm>
            <a:off x="5600700" y="1690688"/>
            <a:ext cx="5914436" cy="4415156"/>
          </a:xfrm>
          <a:prstGeom prst="rect">
            <a:avLst/>
          </a:prstGeom>
        </p:spPr>
      </p:pic>
    </p:spTree>
    <p:extLst>
      <p:ext uri="{BB962C8B-B14F-4D97-AF65-F5344CB8AC3E}">
        <p14:creationId xmlns:p14="http://schemas.microsoft.com/office/powerpoint/2010/main" val="1247092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a:t>
            </a:r>
            <a:r>
              <a:rPr lang="en-US" b="1" dirty="0" smtClean="0"/>
              <a:t>FOR </a:t>
            </a:r>
            <a:r>
              <a:rPr lang="en-US" b="1" dirty="0"/>
              <a:t>PERSISTENT</a:t>
            </a:r>
            <a:r>
              <a:rPr lang="en-US" b="1" dirty="0" smtClean="0"/>
              <a:t> </a:t>
            </a:r>
            <a:r>
              <a:rPr lang="en-US" b="1" dirty="0"/>
              <a:t>IMD </a:t>
            </a:r>
            <a:endParaRPr lang="en-US" dirty="0"/>
          </a:p>
        </p:txBody>
      </p:sp>
      <p:sp>
        <p:nvSpPr>
          <p:cNvPr id="5" name="Content Placeholder 4"/>
          <p:cNvSpPr>
            <a:spLocks noGrp="1"/>
          </p:cNvSpPr>
          <p:nvPr>
            <p:ph idx="1"/>
          </p:nvPr>
        </p:nvSpPr>
        <p:spPr>
          <a:xfrm>
            <a:off x="838200" y="1690688"/>
            <a:ext cx="10980420" cy="4870132"/>
          </a:xfrm>
        </p:spPr>
        <p:txBody>
          <a:bodyPr>
            <a:noAutofit/>
          </a:bodyPr>
          <a:lstStyle/>
          <a:p>
            <a:pPr>
              <a:lnSpc>
                <a:spcPct val="100000"/>
              </a:lnSpc>
            </a:pPr>
            <a:r>
              <a:rPr lang="en-US" dirty="0" smtClean="0"/>
              <a:t>The best ML model for predicting incident IMD is </a:t>
            </a:r>
            <a:r>
              <a:rPr lang="en-US" b="1" dirty="0" smtClean="0"/>
              <a:t>Random Forest </a:t>
            </a:r>
            <a:r>
              <a:rPr lang="en-US" dirty="0" smtClean="0"/>
              <a:t>(91.9% F1 Score i.e. better precision [accuracy] and recall [sensitivity]).</a:t>
            </a:r>
          </a:p>
          <a:p>
            <a:pPr>
              <a:lnSpc>
                <a:spcPct val="100000"/>
              </a:lnSpc>
            </a:pPr>
            <a:r>
              <a:rPr lang="en-US" dirty="0" smtClean="0"/>
              <a:t>Testing </a:t>
            </a:r>
            <a:r>
              <a:rPr lang="en-US" b="1" dirty="0"/>
              <a:t>Random Forest </a:t>
            </a:r>
            <a:r>
              <a:rPr lang="en-US" dirty="0" smtClean="0"/>
              <a:t>with original data yielded 100% perfect predictions for all instances of persistent IMD. </a:t>
            </a:r>
          </a:p>
          <a:p>
            <a:pPr marL="0" indent="0">
              <a:lnSpc>
                <a:spcPct val="100000"/>
              </a:lnSpc>
              <a:buNone/>
            </a:pPr>
            <a:r>
              <a:rPr lang="en-US" b="1" dirty="0" smtClean="0"/>
              <a:t>Recommendations: </a:t>
            </a:r>
          </a:p>
          <a:p>
            <a:pPr>
              <a:lnSpc>
                <a:spcPct val="100000"/>
              </a:lnSpc>
            </a:pPr>
            <a:r>
              <a:rPr lang="en-US" dirty="0" smtClean="0"/>
              <a:t>There is need for a larger dataset to perform future model development, and limit over fitting. </a:t>
            </a:r>
          </a:p>
          <a:p>
            <a:pPr>
              <a:lnSpc>
                <a:spcPct val="100000"/>
              </a:lnSpc>
            </a:pPr>
            <a:r>
              <a:rPr lang="en-US" dirty="0" smtClean="0"/>
              <a:t>There is need for independent dataset to test the model on so as to rule out the possibility of over fitting or data leakage, thereby improving the reliability of the model. </a:t>
            </a:r>
          </a:p>
        </p:txBody>
      </p:sp>
    </p:spTree>
    <p:extLst>
      <p:ext uri="{BB962C8B-B14F-4D97-AF65-F5344CB8AC3E}">
        <p14:creationId xmlns:p14="http://schemas.microsoft.com/office/powerpoint/2010/main" val="33182665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OVERALL STUDY CONCLUSION</a:t>
            </a:r>
            <a:endParaRPr lang="en-US" dirty="0"/>
          </a:p>
        </p:txBody>
      </p:sp>
      <p:sp>
        <p:nvSpPr>
          <p:cNvPr id="5" name="Content Placeholder 4"/>
          <p:cNvSpPr>
            <a:spLocks noGrp="1"/>
          </p:cNvSpPr>
          <p:nvPr>
            <p:ph idx="1"/>
          </p:nvPr>
        </p:nvSpPr>
        <p:spPr>
          <a:xfrm>
            <a:off x="937260" y="1690688"/>
            <a:ext cx="10317480" cy="4527232"/>
          </a:xfrm>
        </p:spPr>
        <p:txBody>
          <a:bodyPr>
            <a:noAutofit/>
          </a:bodyPr>
          <a:lstStyle/>
          <a:p>
            <a:pPr>
              <a:lnSpc>
                <a:spcPct val="100000"/>
              </a:lnSpc>
            </a:pPr>
            <a:r>
              <a:rPr lang="en-US" dirty="0" smtClean="0"/>
              <a:t>The project is scalable to include other psychiatric conditions. </a:t>
            </a:r>
          </a:p>
          <a:p>
            <a:pPr>
              <a:lnSpc>
                <a:spcPct val="100000"/>
              </a:lnSpc>
            </a:pPr>
            <a:r>
              <a:rPr lang="en-US" dirty="0" smtClean="0"/>
              <a:t>Machine </a:t>
            </a:r>
            <a:r>
              <a:rPr lang="en-US" dirty="0"/>
              <a:t>learning models </a:t>
            </a:r>
            <a:r>
              <a:rPr lang="en-US" dirty="0" smtClean="0"/>
              <a:t>performed </a:t>
            </a:r>
            <a:r>
              <a:rPr lang="en-US" dirty="0"/>
              <a:t>better in predicting </a:t>
            </a:r>
            <a:r>
              <a:rPr lang="en-US" dirty="0" smtClean="0"/>
              <a:t>persistent (91.9%) </a:t>
            </a:r>
            <a:r>
              <a:rPr lang="en-US" dirty="0"/>
              <a:t>IMD than incident </a:t>
            </a:r>
            <a:r>
              <a:rPr lang="en-US" dirty="0" smtClean="0"/>
              <a:t>IMD (81.6%).</a:t>
            </a:r>
            <a:endParaRPr lang="en-US" dirty="0"/>
          </a:p>
          <a:p>
            <a:pPr>
              <a:lnSpc>
                <a:spcPct val="100000"/>
              </a:lnSpc>
            </a:pPr>
            <a:r>
              <a:rPr lang="en-US" dirty="0"/>
              <a:t>High prevalence of missing values </a:t>
            </a:r>
            <a:r>
              <a:rPr lang="en-US" dirty="0" smtClean="0"/>
              <a:t>might have compromise the model </a:t>
            </a:r>
            <a:r>
              <a:rPr lang="en-US" dirty="0"/>
              <a:t>reliability.</a:t>
            </a:r>
          </a:p>
          <a:p>
            <a:pPr>
              <a:lnSpc>
                <a:spcPct val="100000"/>
              </a:lnSpc>
            </a:pPr>
            <a:r>
              <a:rPr lang="en-US" dirty="0"/>
              <a:t>Imputation methods </a:t>
            </a:r>
            <a:r>
              <a:rPr lang="en-US" dirty="0" smtClean="0"/>
              <a:t>used (mode </a:t>
            </a:r>
            <a:r>
              <a:rPr lang="en-US" dirty="0"/>
              <a:t>for categorical, mean for numerical) might </a:t>
            </a:r>
            <a:r>
              <a:rPr lang="en-US" dirty="0" smtClean="0"/>
              <a:t>have introduced </a:t>
            </a:r>
            <a:r>
              <a:rPr lang="en-US" dirty="0"/>
              <a:t>biases.</a:t>
            </a:r>
          </a:p>
          <a:p>
            <a:pPr>
              <a:lnSpc>
                <a:spcPct val="100000"/>
              </a:lnSpc>
            </a:pPr>
            <a:r>
              <a:rPr lang="en-US" dirty="0"/>
              <a:t>Low sample size </a:t>
            </a:r>
            <a:r>
              <a:rPr lang="en-US" dirty="0" smtClean="0"/>
              <a:t>(n=368 for each case) raises </a:t>
            </a:r>
            <a:r>
              <a:rPr lang="en-US" dirty="0"/>
              <a:t>concerns of overfitting, limiting model generalizability.</a:t>
            </a:r>
            <a:endParaRPr lang="en-US" dirty="0" smtClean="0"/>
          </a:p>
        </p:txBody>
      </p:sp>
    </p:spTree>
    <p:extLst>
      <p:ext uri="{BB962C8B-B14F-4D97-AF65-F5344CB8AC3E}">
        <p14:creationId xmlns:p14="http://schemas.microsoft.com/office/powerpoint/2010/main" val="3797061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BB929-1B65-5A25-1DF5-51441C396A70}"/>
              </a:ext>
            </a:extLst>
          </p:cNvPr>
          <p:cNvSpPr/>
          <p:nvPr/>
        </p:nvSpPr>
        <p:spPr>
          <a:xfrm rot="12995570" flipH="1">
            <a:off x="4083134" y="-7251717"/>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a:p>
        </p:txBody>
      </p:sp>
      <p:sp>
        <p:nvSpPr>
          <p:cNvPr id="22" name="Freeform: Shape 21">
            <a:extLst>
              <a:ext uri="{FF2B5EF4-FFF2-40B4-BE49-F238E27FC236}">
                <a16:creationId xmlns:a16="http://schemas.microsoft.com/office/drawing/2014/main" id="{759B2E5C-BA27-16B0-EAF4-5E36D5D3C0C2}"/>
              </a:ext>
            </a:extLst>
          </p:cNvPr>
          <p:cNvSpPr/>
          <p:nvPr/>
        </p:nvSpPr>
        <p:spPr>
          <a:xfrm rot="7585316" flipH="1">
            <a:off x="10436173" y="338315"/>
            <a:ext cx="1181625" cy="5154696"/>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pic>
        <p:nvPicPr>
          <p:cNvPr id="30" name="Graphic 29">
            <a:extLst>
              <a:ext uri="{FF2B5EF4-FFF2-40B4-BE49-F238E27FC236}">
                <a16:creationId xmlns:a16="http://schemas.microsoft.com/office/drawing/2014/main" id="{6380F819-290D-45B5-535F-B5B16B9830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20010132">
            <a:off x="7786899" y="4199280"/>
            <a:ext cx="2567679" cy="3141631"/>
          </a:xfrm>
          <a:prstGeom prst="rect">
            <a:avLst/>
          </a:prstGeom>
        </p:spPr>
      </p:pic>
      <p:sp>
        <p:nvSpPr>
          <p:cNvPr id="23" name="Freeform: Shape 22">
            <a:extLst>
              <a:ext uri="{FF2B5EF4-FFF2-40B4-BE49-F238E27FC236}">
                <a16:creationId xmlns:a16="http://schemas.microsoft.com/office/drawing/2014/main" id="{127B9756-C03B-8710-3316-B15BD27ECD83}"/>
              </a:ext>
            </a:extLst>
          </p:cNvPr>
          <p:cNvSpPr/>
          <p:nvPr/>
        </p:nvSpPr>
        <p:spPr>
          <a:xfrm rot="10800000" flipH="1">
            <a:off x="0" y="-797285"/>
            <a:ext cx="2015063" cy="8790469"/>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40000"/>
              <a:lumOff val="60000"/>
              <a:alpha val="33000"/>
            </a:schemeClr>
          </a:solidFill>
          <a:ln w="9525" cap="flat">
            <a:noFill/>
            <a:prstDash val="solid"/>
            <a:miter/>
          </a:ln>
        </p:spPr>
        <p:txBody>
          <a:bodyPr wrap="square" rtlCol="0" anchor="ctr">
            <a:noAutofit/>
          </a:bodyPr>
          <a:lstStyle/>
          <a:p>
            <a:endParaRPr lang="en-US" sz="900" dirty="0"/>
          </a:p>
        </p:txBody>
      </p:sp>
      <p:pic>
        <p:nvPicPr>
          <p:cNvPr id="28" name="Graphic 27">
            <a:extLst>
              <a:ext uri="{FF2B5EF4-FFF2-40B4-BE49-F238E27FC236}">
                <a16:creationId xmlns:a16="http://schemas.microsoft.com/office/drawing/2014/main" id="{F4BFE178-55C4-4B6C-CCA0-891D1B2C038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rot="20601001">
            <a:off x="4105533" y="41448"/>
            <a:ext cx="1793397" cy="2194274"/>
          </a:xfrm>
          <a:prstGeom prst="rect">
            <a:avLst/>
          </a:prstGeom>
        </p:spPr>
      </p:pic>
      <p:pic>
        <p:nvPicPr>
          <p:cNvPr id="29" name="Graphic 28">
            <a:extLst>
              <a:ext uri="{FF2B5EF4-FFF2-40B4-BE49-F238E27FC236}">
                <a16:creationId xmlns:a16="http://schemas.microsoft.com/office/drawing/2014/main" id="{044747BE-A4F6-3A7B-C605-C9B750CC59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rot="20775079">
            <a:off x="56408" y="3948788"/>
            <a:ext cx="1293552" cy="1582698"/>
          </a:xfrm>
          <a:prstGeom prst="rect">
            <a:avLst/>
          </a:prstGeom>
        </p:spPr>
      </p:pic>
      <p:sp>
        <p:nvSpPr>
          <p:cNvPr id="32" name="Freeform: Shape 31">
            <a:extLst>
              <a:ext uri="{FF2B5EF4-FFF2-40B4-BE49-F238E27FC236}">
                <a16:creationId xmlns:a16="http://schemas.microsoft.com/office/drawing/2014/main" id="{F640129C-CA16-92C7-0DC8-5D802CC0B4EE}"/>
              </a:ext>
            </a:extLst>
          </p:cNvPr>
          <p:cNvSpPr/>
          <p:nvPr/>
        </p:nvSpPr>
        <p:spPr>
          <a:xfrm rot="13357974" flipH="1">
            <a:off x="10769634" y="4965936"/>
            <a:ext cx="514700" cy="2245317"/>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sp>
        <p:nvSpPr>
          <p:cNvPr id="106" name="Google Shape;116;p16"/>
          <p:cNvSpPr txBox="1">
            <a:spLocks noGrp="1"/>
          </p:cNvSpPr>
          <p:nvPr>
            <p:ph type="title"/>
          </p:nvPr>
        </p:nvSpPr>
        <p:spPr>
          <a:xfrm>
            <a:off x="0" y="446"/>
            <a:ext cx="12192000" cy="631718"/>
          </a:xfrm>
          <a:prstGeom prst="rect">
            <a:avLst/>
          </a:prstGeom>
          <a:solidFill>
            <a:srgbClr val="8B52F2"/>
          </a:solidFill>
        </p:spPr>
        <p:txBody>
          <a:bodyPr spcFirstLastPara="1" vert="horz" wrap="square" lIns="121884" tIns="121884" rIns="121884" bIns="121884" rtlCol="0" anchor="ctr" anchorCtr="0">
            <a:noAutofit/>
          </a:bodyPr>
          <a:lstStyle/>
          <a:p>
            <a:r>
              <a:rPr lang="en-GB" sz="2999" b="1" dirty="0" smtClean="0">
                <a:solidFill>
                  <a:schemeClr val="bg1"/>
                </a:solidFill>
              </a:rPr>
              <a:t>STUDY AIMS</a:t>
            </a:r>
            <a:endParaRPr lang="en-GB" sz="2999" b="1" dirty="0">
              <a:solidFill>
                <a:schemeClr val="bg1"/>
              </a:solidFill>
            </a:endParaRPr>
          </a:p>
        </p:txBody>
      </p:sp>
      <p:grpSp>
        <p:nvGrpSpPr>
          <p:cNvPr id="15" name="Google Shape;932;p32"/>
          <p:cNvGrpSpPr/>
          <p:nvPr/>
        </p:nvGrpSpPr>
        <p:grpSpPr>
          <a:xfrm>
            <a:off x="918074" y="742985"/>
            <a:ext cx="8957434" cy="2653816"/>
            <a:chOff x="852325" y="1239125"/>
            <a:chExt cx="5906730" cy="791050"/>
          </a:xfrm>
        </p:grpSpPr>
        <p:sp>
          <p:nvSpPr>
            <p:cNvPr id="16" name="Google Shape;933;p32"/>
            <p:cNvSpPr/>
            <p:nvPr/>
          </p:nvSpPr>
          <p:spPr>
            <a:xfrm>
              <a:off x="852325" y="14783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rgbClr val="FF13FF"/>
              </a:solidFill>
              <a:prstDash val="solid"/>
              <a:round/>
              <a:headEnd type="none" w="med" len="med"/>
              <a:tailEnd type="oval" w="med" len="med"/>
            </a:ln>
          </p:spPr>
        </p:sp>
        <p:sp>
          <p:nvSpPr>
            <p:cNvPr id="17" name="Google Shape;934;p32"/>
            <p:cNvSpPr/>
            <p:nvPr/>
          </p:nvSpPr>
          <p:spPr>
            <a:xfrm>
              <a:off x="985350" y="1239125"/>
              <a:ext cx="1361100" cy="478500"/>
            </a:xfrm>
            <a:prstGeom prst="roundRect">
              <a:avLst>
                <a:gd name="adj" fmla="val 50000"/>
              </a:avLst>
            </a:prstGeom>
            <a:solidFill>
              <a:srgbClr val="FF13FF"/>
            </a:solidFill>
            <a:ln>
              <a:noFill/>
            </a:ln>
          </p:spPr>
          <p:txBody>
            <a:bodyPr spcFirstLastPara="1" wrap="square" lIns="121884" tIns="121884" rIns="121884" bIns="121884" anchor="ctr" anchorCtr="0">
              <a:noAutofit/>
            </a:bodyPr>
            <a:lstStyle/>
            <a:p>
              <a:pPr algn="ctr">
                <a:buClr>
                  <a:srgbClr val="000000"/>
                </a:buClr>
                <a:buSzPts val="1100"/>
              </a:pPr>
              <a:r>
                <a:rPr lang="en" sz="2266" dirty="0">
                  <a:solidFill>
                    <a:srgbClr val="FFFFFF"/>
                  </a:solidFill>
                  <a:latin typeface="Fira Sans Extra Condensed Medium"/>
                  <a:ea typeface="Fira Sans Extra Condensed Medium"/>
                  <a:cs typeface="Fira Sans Extra Condensed Medium"/>
                  <a:sym typeface="Fira Sans Extra Condensed Medium"/>
                </a:rPr>
                <a:t>Aim 1</a:t>
              </a:r>
              <a:endParaRPr sz="2400" dirty="0">
                <a:solidFill>
                  <a:srgbClr val="000000"/>
                </a:solidFill>
              </a:endParaRPr>
            </a:p>
          </p:txBody>
        </p:sp>
        <p:sp>
          <p:nvSpPr>
            <p:cNvPr id="18" name="Google Shape;935;p32"/>
            <p:cNvSpPr/>
            <p:nvPr/>
          </p:nvSpPr>
          <p:spPr>
            <a:xfrm>
              <a:off x="2857255" y="1239125"/>
              <a:ext cx="3901800" cy="478500"/>
            </a:xfrm>
            <a:prstGeom prst="roundRect">
              <a:avLst>
                <a:gd name="adj" fmla="val 50000"/>
              </a:avLst>
            </a:prstGeom>
            <a:solidFill>
              <a:srgbClr val="EEEEEE"/>
            </a:solidFill>
            <a:ln>
              <a:noFill/>
            </a:ln>
          </p:spPr>
          <p:txBody>
            <a:bodyPr spcFirstLastPara="1" wrap="square" lIns="243802" tIns="121884" rIns="121884" bIns="121884" anchor="ctr" anchorCtr="0">
              <a:noAutofit/>
            </a:bodyPr>
            <a:lstStyle/>
            <a:p>
              <a:pPr>
                <a:buClr>
                  <a:srgbClr val="000000"/>
                </a:buClr>
                <a:buSzPts val="1100"/>
              </a:pPr>
              <a:r>
                <a:rPr lang="en-GB" sz="2500" dirty="0">
                  <a:ea typeface="Roboto"/>
                  <a:cs typeface="Roboto"/>
                  <a:sym typeface="Roboto"/>
                </a:rPr>
                <a:t>Build a machine learning model for prediction of incident and persistent cases of emotional disorders</a:t>
              </a:r>
              <a:endParaRPr sz="2500" dirty="0">
                <a:ea typeface="Roboto"/>
                <a:cs typeface="Roboto"/>
                <a:sym typeface="Roboto"/>
              </a:endParaRPr>
            </a:p>
          </p:txBody>
        </p:sp>
        <p:cxnSp>
          <p:nvCxnSpPr>
            <p:cNvPr id="19" name="Google Shape;936;p32"/>
            <p:cNvCxnSpPr>
              <a:stCxn id="17" idx="3"/>
              <a:endCxn id="18" idx="1"/>
            </p:cNvCxnSpPr>
            <p:nvPr/>
          </p:nvCxnSpPr>
          <p:spPr>
            <a:xfrm>
              <a:off x="2346450" y="14783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20" name="Google Shape;937;p32"/>
          <p:cNvGrpSpPr/>
          <p:nvPr/>
        </p:nvGrpSpPr>
        <p:grpSpPr>
          <a:xfrm>
            <a:off x="1485000" y="2597508"/>
            <a:ext cx="10015696" cy="2642762"/>
            <a:chOff x="1251400" y="1913025"/>
            <a:chExt cx="5926343" cy="791050"/>
          </a:xfrm>
        </p:grpSpPr>
        <p:sp>
          <p:nvSpPr>
            <p:cNvPr id="21" name="Google Shape;938;p32"/>
            <p:cNvSpPr/>
            <p:nvPr/>
          </p:nvSpPr>
          <p:spPr>
            <a:xfrm>
              <a:off x="1251400" y="2152275"/>
              <a:ext cx="448325" cy="551800"/>
            </a:xfrm>
            <a:custGeom>
              <a:avLst/>
              <a:gdLst/>
              <a:ahLst/>
              <a:cxnLst/>
              <a:rect l="l" t="t" r="r" b="b"/>
              <a:pathLst>
                <a:path w="17933" h="22072" extrusionOk="0">
                  <a:moveTo>
                    <a:pt x="6109" y="0"/>
                  </a:moveTo>
                  <a:lnTo>
                    <a:pt x="0" y="0"/>
                  </a:lnTo>
                  <a:lnTo>
                    <a:pt x="0" y="22072"/>
                  </a:lnTo>
                  <a:lnTo>
                    <a:pt x="17933" y="22072"/>
                  </a:lnTo>
                </a:path>
              </a:pathLst>
            </a:custGeom>
            <a:noFill/>
            <a:ln w="9525" cap="flat" cmpd="sng">
              <a:solidFill>
                <a:srgbClr val="5E8BBC"/>
              </a:solidFill>
              <a:prstDash val="solid"/>
              <a:round/>
              <a:headEnd type="none" w="med" len="med"/>
              <a:tailEnd type="oval" w="med" len="med"/>
            </a:ln>
          </p:spPr>
        </p:sp>
        <p:sp>
          <p:nvSpPr>
            <p:cNvPr id="25" name="Google Shape;939;p32"/>
            <p:cNvSpPr/>
            <p:nvPr/>
          </p:nvSpPr>
          <p:spPr>
            <a:xfrm>
              <a:off x="3275943" y="1913050"/>
              <a:ext cx="3901800" cy="478500"/>
            </a:xfrm>
            <a:prstGeom prst="roundRect">
              <a:avLst>
                <a:gd name="adj" fmla="val 50000"/>
              </a:avLst>
            </a:prstGeom>
            <a:solidFill>
              <a:srgbClr val="EEEEEE"/>
            </a:solidFill>
            <a:ln>
              <a:noFill/>
            </a:ln>
          </p:spPr>
          <p:txBody>
            <a:bodyPr spcFirstLastPara="1" wrap="square" lIns="243802" tIns="121884" rIns="121884" bIns="121884" anchor="ctr" anchorCtr="0">
              <a:noAutofit/>
            </a:bodyPr>
            <a:lstStyle/>
            <a:p>
              <a:pPr>
                <a:buClr>
                  <a:srgbClr val="000000"/>
                </a:buClr>
                <a:buSzPts val="1100"/>
              </a:pPr>
              <a:r>
                <a:rPr lang="en-GB" sz="2500" dirty="0">
                  <a:ea typeface="Roboto"/>
                  <a:cs typeface="Roboto"/>
                  <a:sym typeface="Roboto"/>
                </a:rPr>
                <a:t>Evaluate performance of the model for each of genetic, biological and psychosocial factors respectively</a:t>
              </a:r>
            </a:p>
          </p:txBody>
        </p:sp>
        <p:sp>
          <p:nvSpPr>
            <p:cNvPr id="26" name="Google Shape;940;p32"/>
            <p:cNvSpPr/>
            <p:nvPr/>
          </p:nvSpPr>
          <p:spPr>
            <a:xfrm>
              <a:off x="1404039" y="1913025"/>
              <a:ext cx="1361100" cy="478500"/>
            </a:xfrm>
            <a:prstGeom prst="roundRect">
              <a:avLst>
                <a:gd name="adj" fmla="val 50000"/>
              </a:avLst>
            </a:prstGeom>
            <a:solidFill>
              <a:srgbClr val="00B0F0"/>
            </a:solidFill>
            <a:ln>
              <a:noFill/>
            </a:ln>
          </p:spPr>
          <p:txBody>
            <a:bodyPr spcFirstLastPara="1" wrap="square" lIns="121884" tIns="121884" rIns="121884" bIns="121884" anchor="ctr" anchorCtr="0">
              <a:noAutofit/>
            </a:bodyPr>
            <a:lstStyle/>
            <a:p>
              <a:pPr algn="ctr">
                <a:buClr>
                  <a:srgbClr val="000000"/>
                </a:buClr>
                <a:buSzPts val="1100"/>
              </a:pPr>
              <a:r>
                <a:rPr lang="en" sz="2266" dirty="0">
                  <a:solidFill>
                    <a:srgbClr val="FFFFFF"/>
                  </a:solidFill>
                  <a:latin typeface="Fira Sans Extra Condensed Medium"/>
                  <a:ea typeface="Fira Sans Extra Condensed Medium"/>
                  <a:cs typeface="Fira Sans Extra Condensed Medium"/>
                  <a:sym typeface="Fira Sans Extra Condensed Medium"/>
                </a:rPr>
                <a:t>Aim 2</a:t>
              </a:r>
              <a:endParaRPr sz="2400" dirty="0">
                <a:solidFill>
                  <a:srgbClr val="000000"/>
                </a:solidFill>
              </a:endParaRPr>
            </a:p>
          </p:txBody>
        </p:sp>
        <p:cxnSp>
          <p:nvCxnSpPr>
            <p:cNvPr id="27" name="Google Shape;941;p32"/>
            <p:cNvCxnSpPr>
              <a:stCxn id="26" idx="3"/>
              <a:endCxn id="25" idx="1"/>
            </p:cNvCxnSpPr>
            <p:nvPr/>
          </p:nvCxnSpPr>
          <p:spPr>
            <a:xfrm>
              <a:off x="2765139" y="2152275"/>
              <a:ext cx="510900" cy="0"/>
            </a:xfrm>
            <a:prstGeom prst="straightConnector1">
              <a:avLst/>
            </a:prstGeom>
            <a:noFill/>
            <a:ln w="9525" cap="flat" cmpd="sng">
              <a:solidFill>
                <a:srgbClr val="000000"/>
              </a:solidFill>
              <a:prstDash val="solid"/>
              <a:round/>
              <a:headEnd type="none" w="med" len="med"/>
              <a:tailEnd type="oval" w="med" len="med"/>
            </a:ln>
          </p:spPr>
        </p:cxnSp>
      </p:grpSp>
      <p:grpSp>
        <p:nvGrpSpPr>
          <p:cNvPr id="31" name="Google Shape;942;p32"/>
          <p:cNvGrpSpPr/>
          <p:nvPr/>
        </p:nvGrpSpPr>
        <p:grpSpPr>
          <a:xfrm>
            <a:off x="2430527" y="4626618"/>
            <a:ext cx="8919639" cy="1773155"/>
            <a:chOff x="1822728" y="2586949"/>
            <a:chExt cx="5773704" cy="478501"/>
          </a:xfrm>
        </p:grpSpPr>
        <p:sp>
          <p:nvSpPr>
            <p:cNvPr id="34" name="Google Shape;944;p32"/>
            <p:cNvSpPr/>
            <p:nvPr/>
          </p:nvSpPr>
          <p:spPr>
            <a:xfrm>
              <a:off x="1822728" y="2586950"/>
              <a:ext cx="1361100" cy="478500"/>
            </a:xfrm>
            <a:prstGeom prst="roundRect">
              <a:avLst>
                <a:gd name="adj" fmla="val 50000"/>
              </a:avLst>
            </a:prstGeom>
            <a:solidFill>
              <a:srgbClr val="4583B4"/>
            </a:solidFill>
            <a:ln>
              <a:noFill/>
            </a:ln>
          </p:spPr>
          <p:txBody>
            <a:bodyPr spcFirstLastPara="1" wrap="square" lIns="121884" tIns="121884" rIns="121884" bIns="121884" anchor="ctr" anchorCtr="0">
              <a:noAutofit/>
            </a:bodyPr>
            <a:lstStyle/>
            <a:p>
              <a:pPr algn="ctr">
                <a:buClr>
                  <a:srgbClr val="000000"/>
                </a:buClr>
                <a:buSzPts val="1100"/>
              </a:pPr>
              <a:r>
                <a:rPr lang="en" sz="2266" dirty="0">
                  <a:solidFill>
                    <a:srgbClr val="FFFFFF"/>
                  </a:solidFill>
                  <a:latin typeface="Fira Sans Extra Condensed Medium"/>
                  <a:ea typeface="Fira Sans Extra Condensed Medium"/>
                  <a:cs typeface="Fira Sans Extra Condensed Medium"/>
                  <a:sym typeface="Fira Sans Extra Condensed Medium"/>
                </a:rPr>
                <a:t>Aim 3</a:t>
              </a:r>
              <a:endParaRPr sz="2400" dirty="0">
                <a:solidFill>
                  <a:srgbClr val="000000"/>
                </a:solidFill>
              </a:endParaRPr>
            </a:p>
          </p:txBody>
        </p:sp>
        <p:sp>
          <p:nvSpPr>
            <p:cNvPr id="35" name="Google Shape;945;p32"/>
            <p:cNvSpPr/>
            <p:nvPr/>
          </p:nvSpPr>
          <p:spPr>
            <a:xfrm>
              <a:off x="3694632" y="2586949"/>
              <a:ext cx="3901800" cy="478500"/>
            </a:xfrm>
            <a:prstGeom prst="roundRect">
              <a:avLst>
                <a:gd name="adj" fmla="val 50000"/>
              </a:avLst>
            </a:prstGeom>
            <a:solidFill>
              <a:srgbClr val="EEEEEE"/>
            </a:solidFill>
            <a:ln>
              <a:noFill/>
            </a:ln>
          </p:spPr>
          <p:txBody>
            <a:bodyPr spcFirstLastPara="1" wrap="square" lIns="243802" tIns="121884" rIns="121884" bIns="121884" anchor="ctr" anchorCtr="0">
              <a:noAutofit/>
            </a:bodyPr>
            <a:lstStyle/>
            <a:p>
              <a:pPr>
                <a:buClr>
                  <a:srgbClr val="000000"/>
                </a:buClr>
                <a:buSzPts val="1100"/>
              </a:pPr>
              <a:r>
                <a:rPr lang="en-GB" sz="2500" dirty="0">
                  <a:ea typeface="Roboto"/>
                  <a:cs typeface="Roboto"/>
                  <a:sym typeface="Roboto"/>
                </a:rPr>
                <a:t>Evaluate performance of the model which includes all the three factor domains of genetic, biological and psychosocial factors</a:t>
              </a:r>
            </a:p>
          </p:txBody>
        </p:sp>
        <p:cxnSp>
          <p:nvCxnSpPr>
            <p:cNvPr id="36" name="Google Shape;946;p32"/>
            <p:cNvCxnSpPr>
              <a:stCxn id="34" idx="3"/>
              <a:endCxn id="35" idx="1"/>
            </p:cNvCxnSpPr>
            <p:nvPr/>
          </p:nvCxnSpPr>
          <p:spPr>
            <a:xfrm>
              <a:off x="3183828" y="2826200"/>
              <a:ext cx="510900" cy="0"/>
            </a:xfrm>
            <a:prstGeom prst="straightConnector1">
              <a:avLst/>
            </a:prstGeom>
            <a:noFill/>
            <a:ln w="9525" cap="flat" cmpd="sng">
              <a:solidFill>
                <a:srgbClr val="000000"/>
              </a:solidFill>
              <a:prstDash val="solid"/>
              <a:round/>
              <a:headEnd type="none" w="med" len="med"/>
              <a:tailEnd type="oval" w="med" len="med"/>
            </a:ln>
          </p:spPr>
        </p:cxnSp>
      </p:grpSp>
      <p:sp>
        <p:nvSpPr>
          <p:cNvPr id="46" name="Freeform: Shape 23">
            <a:extLst>
              <a:ext uri="{FF2B5EF4-FFF2-40B4-BE49-F238E27FC236}">
                <a16:creationId xmlns:a16="http://schemas.microsoft.com/office/drawing/2014/main" id="{987D40BA-5B2D-50D1-CFC4-63AF6455A84D}"/>
              </a:ext>
            </a:extLst>
          </p:cNvPr>
          <p:cNvSpPr/>
          <p:nvPr/>
        </p:nvSpPr>
        <p:spPr>
          <a:xfrm rot="12995570" flipH="1">
            <a:off x="4091488" y="-7229860"/>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a:p>
        </p:txBody>
      </p:sp>
    </p:spTree>
    <p:extLst>
      <p:ext uri="{BB962C8B-B14F-4D97-AF65-F5344CB8AC3E}">
        <p14:creationId xmlns:p14="http://schemas.microsoft.com/office/powerpoint/2010/main" val="122105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8877" y="2506662"/>
            <a:ext cx="10515600" cy="1408846"/>
          </a:xfrm>
        </p:spPr>
        <p:txBody>
          <a:bodyPr>
            <a:normAutofit/>
          </a:bodyPr>
          <a:lstStyle/>
          <a:p>
            <a:pPr marL="0" indent="0" algn="ctr">
              <a:buNone/>
            </a:pPr>
            <a:r>
              <a:rPr lang="en-US" sz="6000" b="1" dirty="0" smtClean="0"/>
              <a:t>THE END</a:t>
            </a:r>
            <a:endParaRPr lang="en-US" sz="6000" b="1" dirty="0"/>
          </a:p>
        </p:txBody>
      </p:sp>
    </p:spTree>
    <p:extLst>
      <p:ext uri="{BB962C8B-B14F-4D97-AF65-F5344CB8AC3E}">
        <p14:creationId xmlns:p14="http://schemas.microsoft.com/office/powerpoint/2010/main" val="1945537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BB929-1B65-5A25-1DF5-51441C396A70}"/>
              </a:ext>
            </a:extLst>
          </p:cNvPr>
          <p:cNvSpPr/>
          <p:nvPr/>
        </p:nvSpPr>
        <p:spPr>
          <a:xfrm rot="12995570" flipH="1">
            <a:off x="4083134" y="-7251717"/>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a:p>
        </p:txBody>
      </p:sp>
      <p:sp>
        <p:nvSpPr>
          <p:cNvPr id="22" name="Freeform: Shape 21">
            <a:extLst>
              <a:ext uri="{FF2B5EF4-FFF2-40B4-BE49-F238E27FC236}">
                <a16:creationId xmlns:a16="http://schemas.microsoft.com/office/drawing/2014/main" id="{759B2E5C-BA27-16B0-EAF4-5E36D5D3C0C2}"/>
              </a:ext>
            </a:extLst>
          </p:cNvPr>
          <p:cNvSpPr/>
          <p:nvPr/>
        </p:nvSpPr>
        <p:spPr>
          <a:xfrm rot="7585316" flipH="1">
            <a:off x="10436173" y="338315"/>
            <a:ext cx="1181625" cy="5154696"/>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pic>
        <p:nvPicPr>
          <p:cNvPr id="30" name="Graphic 29">
            <a:extLst>
              <a:ext uri="{FF2B5EF4-FFF2-40B4-BE49-F238E27FC236}">
                <a16:creationId xmlns:a16="http://schemas.microsoft.com/office/drawing/2014/main" id="{6380F819-290D-45B5-535F-B5B16B9830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20010132">
            <a:off x="7744386" y="4091712"/>
            <a:ext cx="2567679" cy="3141631"/>
          </a:xfrm>
          <a:prstGeom prst="rect">
            <a:avLst/>
          </a:prstGeom>
        </p:spPr>
      </p:pic>
      <p:pic>
        <p:nvPicPr>
          <p:cNvPr id="28" name="Graphic 27">
            <a:extLst>
              <a:ext uri="{FF2B5EF4-FFF2-40B4-BE49-F238E27FC236}">
                <a16:creationId xmlns:a16="http://schemas.microsoft.com/office/drawing/2014/main" id="{F4BFE178-55C4-4B6C-CCA0-891D1B2C038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rot="20601001">
            <a:off x="4105533" y="41448"/>
            <a:ext cx="1793397" cy="2194274"/>
          </a:xfrm>
          <a:prstGeom prst="rect">
            <a:avLst/>
          </a:prstGeom>
        </p:spPr>
      </p:pic>
      <p:pic>
        <p:nvPicPr>
          <p:cNvPr id="29" name="Graphic 28">
            <a:extLst>
              <a:ext uri="{FF2B5EF4-FFF2-40B4-BE49-F238E27FC236}">
                <a16:creationId xmlns:a16="http://schemas.microsoft.com/office/drawing/2014/main" id="{044747BE-A4F6-3A7B-C605-C9B750CC59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rot="20775079">
            <a:off x="56408" y="3948788"/>
            <a:ext cx="1293552" cy="1582698"/>
          </a:xfrm>
          <a:prstGeom prst="rect">
            <a:avLst/>
          </a:prstGeom>
        </p:spPr>
      </p:pic>
      <p:sp>
        <p:nvSpPr>
          <p:cNvPr id="32" name="Freeform: Shape 31">
            <a:extLst>
              <a:ext uri="{FF2B5EF4-FFF2-40B4-BE49-F238E27FC236}">
                <a16:creationId xmlns:a16="http://schemas.microsoft.com/office/drawing/2014/main" id="{F640129C-CA16-92C7-0DC8-5D802CC0B4EE}"/>
              </a:ext>
            </a:extLst>
          </p:cNvPr>
          <p:cNvSpPr/>
          <p:nvPr/>
        </p:nvSpPr>
        <p:spPr>
          <a:xfrm rot="13357974" flipH="1">
            <a:off x="10769634" y="4965936"/>
            <a:ext cx="514700" cy="2245317"/>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sp>
        <p:nvSpPr>
          <p:cNvPr id="106" name="Google Shape;116;p16"/>
          <p:cNvSpPr txBox="1">
            <a:spLocks noGrp="1"/>
          </p:cNvSpPr>
          <p:nvPr>
            <p:ph type="title"/>
          </p:nvPr>
        </p:nvSpPr>
        <p:spPr>
          <a:xfrm>
            <a:off x="0" y="446"/>
            <a:ext cx="12192000" cy="631718"/>
          </a:xfrm>
          <a:prstGeom prst="rect">
            <a:avLst/>
          </a:prstGeom>
          <a:solidFill>
            <a:srgbClr val="8B52F2"/>
          </a:solidFill>
        </p:spPr>
        <p:txBody>
          <a:bodyPr spcFirstLastPara="1" vert="horz" wrap="square" lIns="121884" tIns="121884" rIns="121884" bIns="121884" rtlCol="0" anchor="ctr" anchorCtr="0">
            <a:noAutofit/>
          </a:bodyPr>
          <a:lstStyle/>
          <a:p>
            <a:r>
              <a:rPr lang="en-GB" sz="2999" b="1" dirty="0" smtClean="0">
                <a:solidFill>
                  <a:schemeClr val="bg1"/>
                </a:solidFill>
              </a:rPr>
              <a:t>METHOD</a:t>
            </a:r>
            <a:endParaRPr lang="en-GB" sz="2999" b="1" dirty="0">
              <a:solidFill>
                <a:schemeClr val="bg1"/>
              </a:solidFill>
            </a:endParaRPr>
          </a:p>
        </p:txBody>
      </p:sp>
      <p:sp>
        <p:nvSpPr>
          <p:cNvPr id="2" name="TextBox 1"/>
          <p:cNvSpPr txBox="1"/>
          <p:nvPr/>
        </p:nvSpPr>
        <p:spPr>
          <a:xfrm>
            <a:off x="8826144" y="6253445"/>
            <a:ext cx="2703768" cy="323165"/>
          </a:xfrm>
          <a:prstGeom prst="rect">
            <a:avLst/>
          </a:prstGeom>
          <a:noFill/>
        </p:spPr>
        <p:txBody>
          <a:bodyPr wrap="square" rtlCol="0">
            <a:spAutoFit/>
          </a:bodyPr>
          <a:lstStyle/>
          <a:p>
            <a:r>
              <a:rPr lang="en-US" sz="1500" dirty="0"/>
              <a:t>Source: https://slidesgo.com/</a:t>
            </a:r>
          </a:p>
        </p:txBody>
      </p:sp>
      <p:sp>
        <p:nvSpPr>
          <p:cNvPr id="162" name="Google Shape;2312;p45"/>
          <p:cNvSpPr/>
          <p:nvPr/>
        </p:nvSpPr>
        <p:spPr>
          <a:xfrm>
            <a:off x="4724579" y="1549645"/>
            <a:ext cx="2742843" cy="1384220"/>
          </a:xfrm>
          <a:prstGeom prst="roundRect">
            <a:avLst>
              <a:gd name="adj" fmla="val 16667"/>
            </a:avLst>
          </a:prstGeom>
          <a:solidFill>
            <a:srgbClr val="E99B27">
              <a:alpha val="12549"/>
            </a:srgbClr>
          </a:solidFill>
          <a:ln>
            <a:noFill/>
          </a:ln>
        </p:spPr>
        <p:txBody>
          <a:bodyPr spcFirstLastPara="1" wrap="square" lIns="121884" tIns="121884" rIns="121884" bIns="121884" anchor="ctr" anchorCtr="0">
            <a:noAutofit/>
          </a:bodyPr>
          <a:lstStyle/>
          <a:p>
            <a:endParaRPr sz="2400"/>
          </a:p>
        </p:txBody>
      </p:sp>
      <p:sp>
        <p:nvSpPr>
          <p:cNvPr id="163" name="Google Shape;2313;p45"/>
          <p:cNvSpPr/>
          <p:nvPr/>
        </p:nvSpPr>
        <p:spPr>
          <a:xfrm>
            <a:off x="8826144" y="1549645"/>
            <a:ext cx="2742843" cy="1384220"/>
          </a:xfrm>
          <a:prstGeom prst="roundRect">
            <a:avLst>
              <a:gd name="adj" fmla="val 16667"/>
            </a:avLst>
          </a:prstGeom>
          <a:solidFill>
            <a:srgbClr val="EA4827">
              <a:alpha val="12549"/>
            </a:srgbClr>
          </a:solidFill>
          <a:ln>
            <a:noFill/>
          </a:ln>
        </p:spPr>
        <p:txBody>
          <a:bodyPr spcFirstLastPara="1" wrap="square" lIns="121884" tIns="121884" rIns="121884" bIns="121884" anchor="ctr" anchorCtr="0">
            <a:noAutofit/>
          </a:bodyPr>
          <a:lstStyle/>
          <a:p>
            <a:endParaRPr sz="2400"/>
          </a:p>
        </p:txBody>
      </p:sp>
      <p:sp>
        <p:nvSpPr>
          <p:cNvPr id="164" name="Google Shape;2314;p45"/>
          <p:cNvSpPr/>
          <p:nvPr/>
        </p:nvSpPr>
        <p:spPr>
          <a:xfrm>
            <a:off x="623013" y="1549645"/>
            <a:ext cx="2742843" cy="1384220"/>
          </a:xfrm>
          <a:prstGeom prst="roundRect">
            <a:avLst>
              <a:gd name="adj" fmla="val 16667"/>
            </a:avLst>
          </a:prstGeom>
          <a:solidFill>
            <a:srgbClr val="19FFFF">
              <a:alpha val="12549"/>
            </a:srgbClr>
          </a:solidFill>
          <a:ln>
            <a:noFill/>
          </a:ln>
        </p:spPr>
        <p:txBody>
          <a:bodyPr spcFirstLastPara="1" wrap="square" lIns="121884" tIns="121884" rIns="121884" bIns="121884" anchor="ctr" anchorCtr="0">
            <a:noAutofit/>
          </a:bodyPr>
          <a:lstStyle/>
          <a:p>
            <a:endParaRPr sz="2400">
              <a:solidFill>
                <a:srgbClr val="00B050"/>
              </a:solidFill>
            </a:endParaRPr>
          </a:p>
        </p:txBody>
      </p:sp>
      <p:grpSp>
        <p:nvGrpSpPr>
          <p:cNvPr id="166" name="Google Shape;2316;p45"/>
          <p:cNvGrpSpPr/>
          <p:nvPr/>
        </p:nvGrpSpPr>
        <p:grpSpPr>
          <a:xfrm>
            <a:off x="8888675" y="1245718"/>
            <a:ext cx="2742843" cy="1230344"/>
            <a:chOff x="6666779" y="934075"/>
            <a:chExt cx="2057400" cy="922878"/>
          </a:xfrm>
        </p:grpSpPr>
        <p:sp>
          <p:nvSpPr>
            <p:cNvPr id="16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121884" tIns="121884" rIns="121884" bIns="121884"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03</a:t>
              </a:r>
              <a:endParaRPr sz="2400" b="1">
                <a:solidFill>
                  <a:schemeClr val="lt1"/>
                </a:solidFill>
                <a:latin typeface="Fira Sans Extra Condensed"/>
                <a:ea typeface="Fira Sans Extra Condensed"/>
                <a:cs typeface="Fira Sans Extra Condensed"/>
                <a:sym typeface="Fira Sans Extra Condensed"/>
              </a:endParaRPr>
            </a:p>
          </p:txBody>
        </p:sp>
        <p:sp>
          <p:nvSpPr>
            <p:cNvPr id="168" name="Google Shape;2318;p45"/>
            <p:cNvSpPr txBox="1"/>
            <p:nvPr/>
          </p:nvSpPr>
          <p:spPr>
            <a:xfrm>
              <a:off x="6666779" y="1525153"/>
              <a:ext cx="2057400" cy="331800"/>
            </a:xfrm>
            <a:prstGeom prst="rect">
              <a:avLst/>
            </a:prstGeom>
            <a:noFill/>
            <a:ln>
              <a:noFill/>
            </a:ln>
          </p:spPr>
          <p:txBody>
            <a:bodyPr spcFirstLastPara="1" wrap="square" lIns="121884" tIns="121884" rIns="121884" bIns="121884" anchor="ctr" anchorCtr="0">
              <a:noAutofit/>
            </a:bodyPr>
            <a:lstStyle/>
            <a:p>
              <a:pPr algn="ctr"/>
              <a:r>
                <a:rPr lang="en-US" sz="2400" b="1" dirty="0">
                  <a:latin typeface="Fira Sans Extra Condensed"/>
                  <a:ea typeface="Fira Sans Extra Condensed"/>
                  <a:cs typeface="Fira Sans Extra Condensed"/>
                  <a:sym typeface="Fira Sans Extra Condensed"/>
                </a:rPr>
                <a:t>Choose algorithm (DT, </a:t>
              </a:r>
              <a:r>
                <a:rPr lang="en-US" sz="2400" b="1" dirty="0" err="1">
                  <a:latin typeface="Fira Sans Extra Condensed"/>
                  <a:ea typeface="Fira Sans Extra Condensed"/>
                  <a:cs typeface="Fira Sans Extra Condensed"/>
                  <a:sym typeface="Fira Sans Extra Condensed"/>
                </a:rPr>
                <a:t>RF</a:t>
              </a:r>
              <a:r>
                <a:rPr lang="en-US" sz="2400" b="1" dirty="0">
                  <a:latin typeface="Fira Sans Extra Condensed"/>
                  <a:ea typeface="Fira Sans Extra Condensed"/>
                  <a:cs typeface="Fira Sans Extra Condensed"/>
                  <a:sym typeface="Fira Sans Extra Condensed"/>
                </a:rPr>
                <a:t>, </a:t>
              </a:r>
              <a:r>
                <a:rPr lang="en-US" sz="2400" b="1" dirty="0" err="1">
                  <a:latin typeface="Fira Sans Extra Condensed"/>
                  <a:ea typeface="Fira Sans Extra Condensed"/>
                  <a:cs typeface="Fira Sans Extra Condensed"/>
                  <a:sym typeface="Fira Sans Extra Condensed"/>
                </a:rPr>
                <a:t>LR</a:t>
              </a:r>
              <a:r>
                <a:rPr lang="en-US" sz="2400" b="1" dirty="0">
                  <a:latin typeface="Fira Sans Extra Condensed"/>
                  <a:ea typeface="Fira Sans Extra Condensed"/>
                  <a:cs typeface="Fira Sans Extra Condensed"/>
                  <a:sym typeface="Fira Sans Extra Condensed"/>
                </a:rPr>
                <a:t>, </a:t>
              </a:r>
              <a:r>
                <a:rPr lang="en-US" sz="2400" b="1" dirty="0" err="1">
                  <a:latin typeface="Fira Sans Extra Condensed"/>
                  <a:ea typeface="Fira Sans Extra Condensed"/>
                  <a:cs typeface="Fira Sans Extra Condensed"/>
                  <a:sym typeface="Fira Sans Extra Condensed"/>
                </a:rPr>
                <a:t>SVM</a:t>
              </a:r>
              <a:r>
                <a:rPr lang="en-US" sz="2400" b="1" dirty="0">
                  <a:latin typeface="Fira Sans Extra Condensed"/>
                  <a:ea typeface="Fira Sans Extra Condensed"/>
                  <a:cs typeface="Fira Sans Extra Condensed"/>
                  <a:sym typeface="Fira Sans Extra Condensed"/>
                </a:rPr>
                <a:t>)</a:t>
              </a:r>
              <a:endParaRPr lang="en-US" sz="2400" b="1" dirty="0">
                <a:solidFill>
                  <a:srgbClr val="000000"/>
                </a:solidFill>
                <a:latin typeface="Fira Sans Extra Condensed"/>
                <a:ea typeface="Fira Sans Extra Condensed"/>
                <a:cs typeface="Fira Sans Extra Condensed"/>
                <a:sym typeface="Fira Sans Extra Condensed"/>
              </a:endParaRPr>
            </a:p>
          </p:txBody>
        </p:sp>
      </p:grpSp>
      <p:grpSp>
        <p:nvGrpSpPr>
          <p:cNvPr id="170" name="Google Shape;2320;p45"/>
          <p:cNvGrpSpPr/>
          <p:nvPr/>
        </p:nvGrpSpPr>
        <p:grpSpPr>
          <a:xfrm>
            <a:off x="4692141" y="1245718"/>
            <a:ext cx="2823838" cy="1383015"/>
            <a:chOff x="3518967" y="934075"/>
            <a:chExt cx="2118154" cy="1037397"/>
          </a:xfrm>
        </p:grpSpPr>
        <p:sp>
          <p:nvSpPr>
            <p:cNvPr id="17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121884" tIns="121884" rIns="121884" bIns="121884"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02</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72" name="Google Shape;2322;p45"/>
            <p:cNvSpPr txBox="1"/>
            <p:nvPr/>
          </p:nvSpPr>
          <p:spPr>
            <a:xfrm>
              <a:off x="3518967" y="1491206"/>
              <a:ext cx="2118154" cy="480266"/>
            </a:xfrm>
            <a:prstGeom prst="rect">
              <a:avLst/>
            </a:prstGeom>
            <a:noFill/>
            <a:ln>
              <a:noFill/>
            </a:ln>
          </p:spPr>
          <p:txBody>
            <a:bodyPr spcFirstLastPara="1" wrap="square" lIns="121884" tIns="121884" rIns="121884" bIns="121884" anchor="ctr" anchorCtr="0">
              <a:noAutofit/>
            </a:bodyPr>
            <a:lstStyle/>
            <a:p>
              <a:pPr algn="ctr"/>
              <a:r>
                <a:rPr lang="en" sz="2400" b="1" dirty="0">
                  <a:latin typeface="Fira Sans Extra Condensed"/>
                  <a:ea typeface="Fira Sans Extra Condensed"/>
                  <a:cs typeface="Fira Sans Extra Condensed"/>
                  <a:sym typeface="Fira Sans Extra Condensed"/>
                </a:rPr>
                <a:t>Data Cleaning &amp; Feature engineering</a:t>
              </a:r>
              <a:endParaRPr sz="2400" b="1" dirty="0">
                <a:solidFill>
                  <a:srgbClr val="000000"/>
                </a:solidFill>
                <a:latin typeface="Fira Sans Extra Condensed"/>
                <a:ea typeface="Fira Sans Extra Condensed"/>
                <a:cs typeface="Fira Sans Extra Condensed"/>
                <a:sym typeface="Fira Sans Extra Condensed"/>
              </a:endParaRPr>
            </a:p>
          </p:txBody>
        </p:sp>
      </p:grpSp>
      <p:grpSp>
        <p:nvGrpSpPr>
          <p:cNvPr id="174" name="Google Shape;2324;p45"/>
          <p:cNvGrpSpPr/>
          <p:nvPr/>
        </p:nvGrpSpPr>
        <p:grpSpPr>
          <a:xfrm>
            <a:off x="623013" y="1245718"/>
            <a:ext cx="2742843" cy="1348918"/>
            <a:chOff x="466725" y="934075"/>
            <a:chExt cx="2057400" cy="1011820"/>
          </a:xfrm>
        </p:grpSpPr>
        <p:sp>
          <p:nvSpPr>
            <p:cNvPr id="175" name="Google Shape;2325;p45"/>
            <p:cNvSpPr txBox="1"/>
            <p:nvPr/>
          </p:nvSpPr>
          <p:spPr>
            <a:xfrm>
              <a:off x="466725" y="1614095"/>
              <a:ext cx="2057400" cy="331800"/>
            </a:xfrm>
            <a:prstGeom prst="rect">
              <a:avLst/>
            </a:prstGeom>
            <a:noFill/>
            <a:ln>
              <a:noFill/>
            </a:ln>
          </p:spPr>
          <p:txBody>
            <a:bodyPr spcFirstLastPara="1" wrap="square" lIns="121884" tIns="121884" rIns="121884" bIns="121884" anchor="ctr" anchorCtr="0">
              <a:noAutofit/>
            </a:bodyPr>
            <a:lstStyle/>
            <a:p>
              <a:pPr algn="ctr"/>
              <a:r>
                <a:rPr lang="en" sz="2400" b="1" dirty="0">
                  <a:latin typeface="Fira Sans Extra Condensed"/>
                  <a:ea typeface="Fira Sans Extra Condensed"/>
                  <a:cs typeface="Fira Sans Extra Condensed"/>
                  <a:sym typeface="Fira Sans Extra Condensed"/>
                </a:rPr>
                <a:t>Identify </a:t>
              </a:r>
              <a:r>
                <a:rPr lang="en" sz="2400" b="1" dirty="0" smtClean="0">
                  <a:latin typeface="Fira Sans Extra Condensed"/>
                  <a:ea typeface="Fira Sans Extra Condensed"/>
                  <a:cs typeface="Fira Sans Extra Condensed"/>
                  <a:sym typeface="Fira Sans Extra Condensed"/>
                </a:rPr>
                <a:t>data</a:t>
              </a:r>
              <a:endParaRPr sz="2400" b="1" dirty="0">
                <a:solidFill>
                  <a:srgbClr val="000000"/>
                </a:solidFill>
                <a:latin typeface="Fira Sans Extra Condensed"/>
                <a:ea typeface="Fira Sans Extra Condensed"/>
                <a:cs typeface="Fira Sans Extra Condensed"/>
                <a:sym typeface="Fira Sans Extra Condensed"/>
              </a:endParaRPr>
            </a:p>
          </p:txBody>
        </p:sp>
        <p:sp>
          <p:nvSpPr>
            <p:cNvPr id="17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121884" tIns="121884" rIns="121884" bIns="121884"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01</a:t>
              </a:r>
              <a:endParaRPr sz="2400" b="1" dirty="0">
                <a:solidFill>
                  <a:schemeClr val="lt1"/>
                </a:solidFill>
                <a:latin typeface="Fira Sans Extra Condensed"/>
                <a:ea typeface="Fira Sans Extra Condensed"/>
                <a:cs typeface="Fira Sans Extra Condensed"/>
                <a:sym typeface="Fira Sans Extra Condensed"/>
              </a:endParaRPr>
            </a:p>
          </p:txBody>
        </p:sp>
      </p:grpSp>
      <p:sp>
        <p:nvSpPr>
          <p:cNvPr id="178" name="Google Shape;2328;p45"/>
          <p:cNvSpPr/>
          <p:nvPr/>
        </p:nvSpPr>
        <p:spPr>
          <a:xfrm>
            <a:off x="647014" y="4199087"/>
            <a:ext cx="2742843" cy="1384220"/>
          </a:xfrm>
          <a:prstGeom prst="roundRect">
            <a:avLst>
              <a:gd name="adj" fmla="val 16667"/>
            </a:avLst>
          </a:prstGeom>
          <a:solidFill>
            <a:srgbClr val="2776EA">
              <a:alpha val="12549"/>
            </a:srgbClr>
          </a:solidFill>
          <a:ln>
            <a:noFill/>
          </a:ln>
        </p:spPr>
        <p:txBody>
          <a:bodyPr spcFirstLastPara="1" wrap="square" lIns="121884" tIns="121884" rIns="121884" bIns="121884" anchor="ctr" anchorCtr="0">
            <a:noAutofit/>
          </a:bodyPr>
          <a:lstStyle/>
          <a:p>
            <a:endParaRPr sz="2400"/>
          </a:p>
        </p:txBody>
      </p:sp>
      <p:sp>
        <p:nvSpPr>
          <p:cNvPr id="179" name="Google Shape;2329;p45"/>
          <p:cNvSpPr/>
          <p:nvPr/>
        </p:nvSpPr>
        <p:spPr>
          <a:xfrm>
            <a:off x="8863741" y="4229202"/>
            <a:ext cx="2742843" cy="1384220"/>
          </a:xfrm>
          <a:prstGeom prst="roundRect">
            <a:avLst>
              <a:gd name="adj" fmla="val 16667"/>
            </a:avLst>
          </a:prstGeom>
          <a:solidFill>
            <a:srgbClr val="8027EA">
              <a:alpha val="12549"/>
            </a:srgbClr>
          </a:solidFill>
          <a:ln>
            <a:noFill/>
          </a:ln>
        </p:spPr>
        <p:txBody>
          <a:bodyPr spcFirstLastPara="1" wrap="square" lIns="121884" tIns="121884" rIns="121884" bIns="121884" anchor="ctr" anchorCtr="0">
            <a:noAutofit/>
          </a:bodyPr>
          <a:lstStyle/>
          <a:p>
            <a:endParaRPr sz="2400"/>
          </a:p>
        </p:txBody>
      </p:sp>
      <p:grpSp>
        <p:nvGrpSpPr>
          <p:cNvPr id="180" name="Google Shape;2330;p45"/>
          <p:cNvGrpSpPr/>
          <p:nvPr/>
        </p:nvGrpSpPr>
        <p:grpSpPr>
          <a:xfrm>
            <a:off x="844411" y="3895160"/>
            <a:ext cx="2742843" cy="1237997"/>
            <a:chOff x="6767942" y="3005625"/>
            <a:chExt cx="2057400" cy="928619"/>
          </a:xfrm>
        </p:grpSpPr>
        <p:sp>
          <p:nvSpPr>
            <p:cNvPr id="18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121884" tIns="121884" rIns="121884" bIns="121884" anchor="ctr" anchorCtr="0">
              <a:noAutofit/>
            </a:bodyPr>
            <a:lstStyle/>
            <a:p>
              <a:pPr algn="ctr"/>
              <a:r>
                <a:rPr lang="en" sz="2400" b="1" dirty="0">
                  <a:solidFill>
                    <a:schemeClr val="lt1"/>
                  </a:solidFill>
                  <a:latin typeface="Fira Sans Extra Condensed"/>
                  <a:ea typeface="Fira Sans Extra Condensed"/>
                  <a:cs typeface="Fira Sans Extra Condensed"/>
                  <a:sym typeface="Fira Sans Extra Condensed"/>
                </a:rPr>
                <a:t>05</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82" name="Google Shape;2332;p45"/>
            <p:cNvSpPr txBox="1"/>
            <p:nvPr/>
          </p:nvSpPr>
          <p:spPr>
            <a:xfrm>
              <a:off x="6767942" y="3602444"/>
              <a:ext cx="2057400" cy="331800"/>
            </a:xfrm>
            <a:prstGeom prst="rect">
              <a:avLst/>
            </a:prstGeom>
            <a:noFill/>
            <a:ln>
              <a:noFill/>
            </a:ln>
          </p:spPr>
          <p:txBody>
            <a:bodyPr spcFirstLastPara="1" wrap="square" lIns="121884" tIns="121884" rIns="121884" bIns="121884" anchor="ctr" anchorCtr="0">
              <a:noAutofit/>
            </a:bodyPr>
            <a:lstStyle/>
            <a:p>
              <a:pPr algn="ctr"/>
              <a:r>
                <a:rPr lang="en" sz="2400" b="1" dirty="0">
                  <a:latin typeface="Fira Sans Extra Condensed"/>
                  <a:ea typeface="Fira Sans Extra Condensed"/>
                  <a:cs typeface="Fira Sans Extra Condensed"/>
                  <a:sym typeface="Fira Sans Extra Condensed"/>
                </a:rPr>
                <a:t>Model Deployment</a:t>
              </a:r>
              <a:endParaRPr sz="2400" b="1" dirty="0">
                <a:latin typeface="Fira Sans Extra Condensed"/>
                <a:ea typeface="Fira Sans Extra Condensed"/>
                <a:cs typeface="Fira Sans Extra Condensed"/>
                <a:sym typeface="Fira Sans Extra Condensed"/>
              </a:endParaRPr>
            </a:p>
          </p:txBody>
        </p:sp>
      </p:grpSp>
      <p:grpSp>
        <p:nvGrpSpPr>
          <p:cNvPr id="184" name="Google Shape;2334;p45"/>
          <p:cNvGrpSpPr/>
          <p:nvPr/>
        </p:nvGrpSpPr>
        <p:grpSpPr>
          <a:xfrm>
            <a:off x="8876146" y="3925275"/>
            <a:ext cx="2742843" cy="1246486"/>
            <a:chOff x="476030" y="3005625"/>
            <a:chExt cx="2057400" cy="934986"/>
          </a:xfrm>
        </p:grpSpPr>
        <p:sp>
          <p:nvSpPr>
            <p:cNvPr id="185" name="Google Shape;2335;p45"/>
            <p:cNvSpPr txBox="1"/>
            <p:nvPr/>
          </p:nvSpPr>
          <p:spPr>
            <a:xfrm>
              <a:off x="476030" y="3608811"/>
              <a:ext cx="2057400" cy="331800"/>
            </a:xfrm>
            <a:prstGeom prst="rect">
              <a:avLst/>
            </a:prstGeom>
            <a:noFill/>
            <a:ln>
              <a:noFill/>
            </a:ln>
          </p:spPr>
          <p:txBody>
            <a:bodyPr spcFirstLastPara="1" wrap="square" lIns="121884" tIns="121884" rIns="121884" bIns="121884" anchor="ctr" anchorCtr="0">
              <a:noAutofit/>
            </a:bodyPr>
            <a:lstStyle/>
            <a:p>
              <a:pPr algn="ctr"/>
              <a:r>
                <a:rPr lang="en" sz="2400" b="1" dirty="0">
                  <a:latin typeface="Fira Sans Extra Condensed"/>
                  <a:ea typeface="Fira Sans Extra Condensed"/>
                  <a:cs typeface="Fira Sans Extra Condensed"/>
                  <a:sym typeface="Fira Sans Extra Condensed"/>
                </a:rPr>
                <a:t>Train, Validate &amp; Test the model</a:t>
              </a:r>
              <a:endParaRPr sz="2400" b="1" dirty="0">
                <a:solidFill>
                  <a:srgbClr val="000000"/>
                </a:solidFill>
                <a:latin typeface="Fira Sans Extra Condensed"/>
                <a:ea typeface="Fira Sans Extra Condensed"/>
                <a:cs typeface="Fira Sans Extra Condensed"/>
                <a:sym typeface="Fira Sans Extra Condensed"/>
              </a:endParaRPr>
            </a:p>
          </p:txBody>
        </p:sp>
        <p:sp>
          <p:nvSpPr>
            <p:cNvPr id="18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121884" tIns="121884" rIns="121884" bIns="121884" anchor="ctr" anchorCtr="0">
              <a:noAutofit/>
            </a:bodyPr>
            <a:lstStyle/>
            <a:p>
              <a:pPr algn="ctr"/>
              <a:r>
                <a:rPr lang="en" sz="2400" b="1">
                  <a:solidFill>
                    <a:schemeClr val="lt1"/>
                  </a:solidFill>
                  <a:latin typeface="Fira Sans Extra Condensed"/>
                  <a:ea typeface="Fira Sans Extra Condensed"/>
                  <a:cs typeface="Fira Sans Extra Condensed"/>
                  <a:sym typeface="Fira Sans Extra Condensed"/>
                </a:rPr>
                <a:t>04</a:t>
              </a:r>
              <a:endParaRPr sz="2400" b="1">
                <a:solidFill>
                  <a:schemeClr val="lt1"/>
                </a:solidFill>
                <a:latin typeface="Fira Sans Extra Condensed"/>
                <a:ea typeface="Fira Sans Extra Condensed"/>
                <a:cs typeface="Fira Sans Extra Condensed"/>
                <a:sym typeface="Fira Sans Extra Condensed"/>
              </a:endParaRPr>
            </a:p>
          </p:txBody>
        </p:sp>
      </p:grpSp>
      <p:grpSp>
        <p:nvGrpSpPr>
          <p:cNvPr id="188" name="Google Shape;2338;p45"/>
          <p:cNvGrpSpPr/>
          <p:nvPr/>
        </p:nvGrpSpPr>
        <p:grpSpPr>
          <a:xfrm>
            <a:off x="4064680" y="3003237"/>
            <a:ext cx="3871502" cy="3578745"/>
            <a:chOff x="3124753" y="2097067"/>
            <a:chExt cx="2904005" cy="2684408"/>
          </a:xfrm>
        </p:grpSpPr>
        <p:sp>
          <p:nvSpPr>
            <p:cNvPr id="18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121884" tIns="121884" rIns="121884" bIns="121884" anchor="ctr" anchorCtr="0">
              <a:noAutofit/>
            </a:bodyPr>
            <a:lstStyle/>
            <a:p>
              <a:endParaRPr sz="2400"/>
            </a:p>
          </p:txBody>
        </p:sp>
        <p:grpSp>
          <p:nvGrpSpPr>
            <p:cNvPr id="190" name="Google Shape;2340;p45"/>
            <p:cNvGrpSpPr/>
            <p:nvPr/>
          </p:nvGrpSpPr>
          <p:grpSpPr>
            <a:xfrm>
              <a:off x="3124761" y="2266506"/>
              <a:ext cx="1173544" cy="1038290"/>
              <a:chOff x="3039603" y="2097081"/>
              <a:chExt cx="1372888" cy="1214659"/>
            </a:xfrm>
          </p:grpSpPr>
          <p:sp>
            <p:nvSpPr>
              <p:cNvPr id="250"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121884" tIns="121884" rIns="121884" bIns="121884" anchor="ctr" anchorCtr="0">
                <a:noAutofit/>
              </a:bodyPr>
              <a:lstStyle/>
              <a:p>
                <a:endParaRPr sz="2400"/>
              </a:p>
            </p:txBody>
          </p:sp>
          <p:sp>
            <p:nvSpPr>
              <p:cNvPr id="251"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52"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3"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4"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5"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56"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7"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8"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59"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60"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61"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62"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63"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64"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65"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66"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121884" tIns="121884" rIns="121884" bIns="121884" anchor="ctr" anchorCtr="0">
                <a:noAutofit/>
              </a:bodyPr>
              <a:lstStyle/>
              <a:p>
                <a:endParaRPr sz="2400"/>
              </a:p>
            </p:txBody>
          </p:sp>
          <p:sp>
            <p:nvSpPr>
              <p:cNvPr id="267"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68"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69"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70"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71"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72"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121884" tIns="121884" rIns="121884" bIns="121884" anchor="ctr" anchorCtr="0">
                <a:noAutofit/>
              </a:bodyPr>
              <a:lstStyle/>
              <a:p>
                <a:endParaRPr sz="2400"/>
              </a:p>
            </p:txBody>
          </p:sp>
          <p:sp>
            <p:nvSpPr>
              <p:cNvPr id="273"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74"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75"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76"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77"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78"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121884" tIns="121884" rIns="121884" bIns="121884" anchor="ctr" anchorCtr="0">
                <a:noAutofit/>
              </a:bodyPr>
              <a:lstStyle/>
              <a:p>
                <a:endParaRPr sz="2400"/>
              </a:p>
            </p:txBody>
          </p:sp>
          <p:sp>
            <p:nvSpPr>
              <p:cNvPr id="279"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80"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121884" tIns="121884" rIns="121884" bIns="121884" anchor="ctr" anchorCtr="0">
                <a:noAutofit/>
              </a:bodyPr>
              <a:lstStyle/>
              <a:p>
                <a:endParaRPr sz="2400"/>
              </a:p>
            </p:txBody>
          </p:sp>
          <p:sp>
            <p:nvSpPr>
              <p:cNvPr id="281"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82"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83"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84"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85"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86"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87"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88"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89"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90"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91"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92"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sp>
            <p:nvSpPr>
              <p:cNvPr id="293"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121884" tIns="121884" rIns="121884" bIns="121884" anchor="ctr" anchorCtr="0">
                <a:noAutofit/>
              </a:bodyPr>
              <a:lstStyle/>
              <a:p>
                <a:endParaRPr sz="2400"/>
              </a:p>
            </p:txBody>
          </p:sp>
          <p:sp>
            <p:nvSpPr>
              <p:cNvPr id="294"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121884" tIns="121884" rIns="121884" bIns="121884" anchor="ctr" anchorCtr="0">
                <a:noAutofit/>
              </a:bodyPr>
              <a:lstStyle/>
              <a:p>
                <a:endParaRPr sz="2400"/>
              </a:p>
            </p:txBody>
          </p:sp>
          <p:sp>
            <p:nvSpPr>
              <p:cNvPr id="295"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121884" tIns="121884" rIns="121884" bIns="121884" anchor="ctr" anchorCtr="0">
                <a:noAutofit/>
              </a:bodyPr>
              <a:lstStyle/>
              <a:p>
                <a:endParaRPr sz="2400"/>
              </a:p>
            </p:txBody>
          </p:sp>
          <p:sp>
            <p:nvSpPr>
              <p:cNvPr id="296"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97"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98"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99"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300"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301"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grpSp>
        <p:grpSp>
          <p:nvGrpSpPr>
            <p:cNvPr id="191" name="Google Shape;2393;p45"/>
            <p:cNvGrpSpPr/>
            <p:nvPr/>
          </p:nvGrpSpPr>
          <p:grpSpPr>
            <a:xfrm>
              <a:off x="4962121" y="2452285"/>
              <a:ext cx="1066388" cy="666717"/>
              <a:chOff x="5097171" y="2413221"/>
              <a:chExt cx="931587" cy="582388"/>
            </a:xfrm>
          </p:grpSpPr>
          <p:sp>
            <p:nvSpPr>
              <p:cNvPr id="227"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121884" tIns="121884" rIns="121884" bIns="121884" anchor="ctr" anchorCtr="0">
                <a:noAutofit/>
              </a:bodyPr>
              <a:lstStyle/>
              <a:p>
                <a:endParaRPr sz="2400"/>
              </a:p>
            </p:txBody>
          </p:sp>
          <p:sp>
            <p:nvSpPr>
              <p:cNvPr id="228"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121884" tIns="121884" rIns="121884" bIns="121884" anchor="ctr" anchorCtr="0">
                <a:noAutofit/>
              </a:bodyPr>
              <a:lstStyle/>
              <a:p>
                <a:endParaRPr sz="2400"/>
              </a:p>
            </p:txBody>
          </p:sp>
          <p:sp>
            <p:nvSpPr>
              <p:cNvPr id="229"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30"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1"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121884" tIns="121884" rIns="121884" bIns="121884" anchor="ctr" anchorCtr="0">
                <a:noAutofit/>
              </a:bodyPr>
              <a:lstStyle/>
              <a:p>
                <a:endParaRPr sz="2400"/>
              </a:p>
            </p:txBody>
          </p:sp>
          <p:sp>
            <p:nvSpPr>
              <p:cNvPr id="232"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3"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4"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5"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6"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121884" tIns="121884" rIns="121884" bIns="121884" anchor="ctr" anchorCtr="0">
                <a:noAutofit/>
              </a:bodyPr>
              <a:lstStyle/>
              <a:p>
                <a:endParaRPr sz="2400"/>
              </a:p>
            </p:txBody>
          </p:sp>
          <p:sp>
            <p:nvSpPr>
              <p:cNvPr id="237"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38"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39"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40"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121884" tIns="121884" rIns="121884" bIns="121884" anchor="ctr" anchorCtr="0">
                <a:noAutofit/>
              </a:bodyPr>
              <a:lstStyle/>
              <a:p>
                <a:endParaRPr sz="2400"/>
              </a:p>
            </p:txBody>
          </p:sp>
          <p:sp>
            <p:nvSpPr>
              <p:cNvPr id="241"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42"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121884" tIns="121884" rIns="121884" bIns="121884" anchor="ctr" anchorCtr="0">
                <a:noAutofit/>
              </a:bodyPr>
              <a:lstStyle/>
              <a:p>
                <a:endParaRPr sz="2400"/>
              </a:p>
            </p:txBody>
          </p:sp>
          <p:sp>
            <p:nvSpPr>
              <p:cNvPr id="243"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44"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121884" tIns="121884" rIns="121884" bIns="121884" anchor="ctr" anchorCtr="0">
                <a:noAutofit/>
              </a:bodyPr>
              <a:lstStyle/>
              <a:p>
                <a:endParaRPr sz="2400"/>
              </a:p>
            </p:txBody>
          </p:sp>
          <p:sp>
            <p:nvSpPr>
              <p:cNvPr id="245"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46"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121884" tIns="121884" rIns="121884" bIns="121884" anchor="ctr" anchorCtr="0">
                <a:noAutofit/>
              </a:bodyPr>
              <a:lstStyle/>
              <a:p>
                <a:endParaRPr sz="2400"/>
              </a:p>
            </p:txBody>
          </p:sp>
          <p:sp>
            <p:nvSpPr>
              <p:cNvPr id="247"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121884" tIns="121884" rIns="121884" bIns="121884" anchor="ctr" anchorCtr="0">
                <a:noAutofit/>
              </a:bodyPr>
              <a:lstStyle/>
              <a:p>
                <a:endParaRPr sz="2400"/>
              </a:p>
            </p:txBody>
          </p:sp>
          <p:sp>
            <p:nvSpPr>
              <p:cNvPr id="248"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121884" tIns="121884" rIns="121884" bIns="121884" anchor="ctr" anchorCtr="0">
                <a:noAutofit/>
              </a:bodyPr>
              <a:lstStyle/>
              <a:p>
                <a:endParaRPr sz="2400"/>
              </a:p>
            </p:txBody>
          </p:sp>
          <p:sp>
            <p:nvSpPr>
              <p:cNvPr id="249"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121884" tIns="121884" rIns="121884" bIns="121884" anchor="ctr" anchorCtr="0">
                <a:noAutofit/>
              </a:bodyPr>
              <a:lstStyle/>
              <a:p>
                <a:endParaRPr sz="2400"/>
              </a:p>
            </p:txBody>
          </p:sp>
        </p:grpSp>
        <p:grpSp>
          <p:nvGrpSpPr>
            <p:cNvPr id="192" name="Google Shape;2417;p45"/>
            <p:cNvGrpSpPr/>
            <p:nvPr/>
          </p:nvGrpSpPr>
          <p:grpSpPr>
            <a:xfrm>
              <a:off x="3124753" y="2097067"/>
              <a:ext cx="2904005" cy="2628275"/>
              <a:chOff x="735516" y="1544617"/>
              <a:chExt cx="2904005" cy="2628275"/>
            </a:xfrm>
          </p:grpSpPr>
          <p:sp>
            <p:nvSpPr>
              <p:cNvPr id="193"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121884" tIns="121884" rIns="121884" bIns="121884" anchor="ctr" anchorCtr="0">
                <a:noAutofit/>
              </a:bodyPr>
              <a:lstStyle/>
              <a:p>
                <a:endParaRPr sz="2400"/>
              </a:p>
            </p:txBody>
          </p:sp>
          <p:sp>
            <p:nvSpPr>
              <p:cNvPr id="194"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121884" tIns="121884" rIns="121884" bIns="121884" anchor="ctr" anchorCtr="0">
                <a:noAutofit/>
              </a:bodyPr>
              <a:lstStyle/>
              <a:p>
                <a:endParaRPr sz="2400"/>
              </a:p>
            </p:txBody>
          </p:sp>
          <p:sp>
            <p:nvSpPr>
              <p:cNvPr id="195"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121884" tIns="121884" rIns="121884" bIns="121884" anchor="ctr" anchorCtr="0">
                <a:noAutofit/>
              </a:bodyPr>
              <a:lstStyle/>
              <a:p>
                <a:endParaRPr sz="2400"/>
              </a:p>
            </p:txBody>
          </p:sp>
          <p:sp>
            <p:nvSpPr>
              <p:cNvPr id="196"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121884" tIns="121884" rIns="121884" bIns="121884" anchor="ctr" anchorCtr="0">
                <a:noAutofit/>
              </a:bodyPr>
              <a:lstStyle/>
              <a:p>
                <a:endParaRPr sz="2400"/>
              </a:p>
            </p:txBody>
          </p:sp>
          <p:sp>
            <p:nvSpPr>
              <p:cNvPr id="197"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121884" tIns="121884" rIns="121884" bIns="121884" anchor="ctr" anchorCtr="0">
                <a:noAutofit/>
              </a:bodyPr>
              <a:lstStyle/>
              <a:p>
                <a:endParaRPr sz="2400"/>
              </a:p>
            </p:txBody>
          </p:sp>
          <p:sp>
            <p:nvSpPr>
              <p:cNvPr id="198"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199"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00"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121884" tIns="121884" rIns="121884" bIns="121884" anchor="ctr" anchorCtr="0">
                <a:noAutofit/>
              </a:bodyPr>
              <a:lstStyle/>
              <a:p>
                <a:endParaRPr sz="2400"/>
              </a:p>
            </p:txBody>
          </p:sp>
          <p:sp>
            <p:nvSpPr>
              <p:cNvPr id="201"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02"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03"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04"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05"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121884" tIns="121884" rIns="121884" bIns="121884" anchor="ctr" anchorCtr="0">
                <a:noAutofit/>
              </a:bodyPr>
              <a:lstStyle/>
              <a:p>
                <a:endParaRPr sz="2400"/>
              </a:p>
            </p:txBody>
          </p:sp>
          <p:sp>
            <p:nvSpPr>
              <p:cNvPr id="206"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121884" tIns="121884" rIns="121884" bIns="121884" anchor="ctr" anchorCtr="0">
                <a:noAutofit/>
              </a:bodyPr>
              <a:lstStyle/>
              <a:p>
                <a:endParaRPr sz="2400"/>
              </a:p>
            </p:txBody>
          </p:sp>
          <p:sp>
            <p:nvSpPr>
              <p:cNvPr id="207"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121884" tIns="121884" rIns="121884" bIns="121884" anchor="ctr" anchorCtr="0">
                <a:noAutofit/>
              </a:bodyPr>
              <a:lstStyle/>
              <a:p>
                <a:endParaRPr sz="2400"/>
              </a:p>
            </p:txBody>
          </p:sp>
          <p:sp>
            <p:nvSpPr>
              <p:cNvPr id="208"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121884" tIns="121884" rIns="121884" bIns="121884" anchor="ctr" anchorCtr="0">
                <a:noAutofit/>
              </a:bodyPr>
              <a:lstStyle/>
              <a:p>
                <a:endParaRPr sz="2400"/>
              </a:p>
            </p:txBody>
          </p:sp>
          <p:sp>
            <p:nvSpPr>
              <p:cNvPr id="209"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121884" tIns="121884" rIns="121884" bIns="121884" anchor="ctr" anchorCtr="0">
                <a:noAutofit/>
              </a:bodyPr>
              <a:lstStyle/>
              <a:p>
                <a:endParaRPr sz="2400"/>
              </a:p>
            </p:txBody>
          </p:sp>
          <p:sp>
            <p:nvSpPr>
              <p:cNvPr id="210"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121884" tIns="121884" rIns="121884" bIns="121884" anchor="ctr" anchorCtr="0">
                <a:noAutofit/>
              </a:bodyPr>
              <a:lstStyle/>
              <a:p>
                <a:endParaRPr sz="2400"/>
              </a:p>
            </p:txBody>
          </p:sp>
          <p:sp>
            <p:nvSpPr>
              <p:cNvPr id="211"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121884" tIns="121884" rIns="121884" bIns="121884" anchor="ctr" anchorCtr="0">
                <a:noAutofit/>
              </a:bodyPr>
              <a:lstStyle/>
              <a:p>
                <a:endParaRPr sz="2400"/>
              </a:p>
            </p:txBody>
          </p:sp>
          <p:sp>
            <p:nvSpPr>
              <p:cNvPr id="212"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121884" tIns="121884" rIns="121884" bIns="121884" anchor="ctr" anchorCtr="0">
                <a:noAutofit/>
              </a:bodyPr>
              <a:lstStyle/>
              <a:p>
                <a:endParaRPr sz="2400"/>
              </a:p>
            </p:txBody>
          </p:sp>
          <p:sp>
            <p:nvSpPr>
              <p:cNvPr id="213"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121884" tIns="121884" rIns="121884" bIns="121884" anchor="ctr" anchorCtr="0">
                <a:noAutofit/>
              </a:bodyPr>
              <a:lstStyle/>
              <a:p>
                <a:endParaRPr sz="2400"/>
              </a:p>
            </p:txBody>
          </p:sp>
          <p:sp>
            <p:nvSpPr>
              <p:cNvPr id="214"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15"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16"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17"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18"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19"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0"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1"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2"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3"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4"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121884" tIns="121884" rIns="121884" bIns="121884" anchor="ctr" anchorCtr="0">
                <a:noAutofit/>
              </a:bodyPr>
              <a:lstStyle/>
              <a:p>
                <a:endParaRPr sz="2400"/>
              </a:p>
            </p:txBody>
          </p:sp>
          <p:sp>
            <p:nvSpPr>
              <p:cNvPr id="225"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sp>
            <p:nvSpPr>
              <p:cNvPr id="226"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121884" tIns="121884" rIns="121884" bIns="121884" anchor="ctr" anchorCtr="0">
                <a:noAutofit/>
              </a:bodyPr>
              <a:lstStyle/>
              <a:p>
                <a:endParaRPr sz="2400"/>
              </a:p>
            </p:txBody>
          </p:sp>
        </p:grpSp>
      </p:grpSp>
    </p:spTree>
    <p:extLst>
      <p:ext uri="{BB962C8B-B14F-4D97-AF65-F5344CB8AC3E}">
        <p14:creationId xmlns:p14="http://schemas.microsoft.com/office/powerpoint/2010/main" val="39740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4"/>
                                        </p:tgtEl>
                                        <p:attrNameLst>
                                          <p:attrName>style.visibility</p:attrName>
                                        </p:attrNameLst>
                                      </p:cBhvr>
                                      <p:to>
                                        <p:strVal val="visible"/>
                                      </p:to>
                                    </p:set>
                                    <p:animEffect transition="in" filter="fade">
                                      <p:cBhvr>
                                        <p:cTn id="14" dur="1000"/>
                                        <p:tgtEl>
                                          <p:spTgt spid="174"/>
                                        </p:tgtEl>
                                      </p:cBhvr>
                                    </p:animEffect>
                                    <p:anim calcmode="lin" valueType="num">
                                      <p:cBhvr>
                                        <p:cTn id="15" dur="1000" fill="hold"/>
                                        <p:tgtEl>
                                          <p:spTgt spid="174"/>
                                        </p:tgtEl>
                                        <p:attrNameLst>
                                          <p:attrName>ppt_x</p:attrName>
                                        </p:attrNameLst>
                                      </p:cBhvr>
                                      <p:tavLst>
                                        <p:tav tm="0">
                                          <p:val>
                                            <p:strVal val="#ppt_x"/>
                                          </p:val>
                                        </p:tav>
                                        <p:tav tm="100000">
                                          <p:val>
                                            <p:strVal val="#ppt_x"/>
                                          </p:val>
                                        </p:tav>
                                      </p:tavLst>
                                    </p:anim>
                                    <p:anim calcmode="lin" valueType="num">
                                      <p:cBhvr>
                                        <p:cTn id="16"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fade">
                                      <p:cBhvr>
                                        <p:cTn id="21" dur="1000"/>
                                        <p:tgtEl>
                                          <p:spTgt spid="170"/>
                                        </p:tgtEl>
                                      </p:cBhvr>
                                    </p:animEffect>
                                    <p:anim calcmode="lin" valueType="num">
                                      <p:cBhvr>
                                        <p:cTn id="22" dur="1000" fill="hold"/>
                                        <p:tgtEl>
                                          <p:spTgt spid="170"/>
                                        </p:tgtEl>
                                        <p:attrNameLst>
                                          <p:attrName>ppt_x</p:attrName>
                                        </p:attrNameLst>
                                      </p:cBhvr>
                                      <p:tavLst>
                                        <p:tav tm="0">
                                          <p:val>
                                            <p:strVal val="#ppt_x"/>
                                          </p:val>
                                        </p:tav>
                                        <p:tav tm="100000">
                                          <p:val>
                                            <p:strVal val="#ppt_x"/>
                                          </p:val>
                                        </p:tav>
                                      </p:tavLst>
                                    </p:anim>
                                    <p:anim calcmode="lin" valueType="num">
                                      <p:cBhvr>
                                        <p:cTn id="23"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1000"/>
                                        <p:tgtEl>
                                          <p:spTgt spid="166"/>
                                        </p:tgtEl>
                                      </p:cBhvr>
                                    </p:animEffect>
                                    <p:anim calcmode="lin" valueType="num">
                                      <p:cBhvr>
                                        <p:cTn id="29" dur="1000" fill="hold"/>
                                        <p:tgtEl>
                                          <p:spTgt spid="166"/>
                                        </p:tgtEl>
                                        <p:attrNameLst>
                                          <p:attrName>ppt_x</p:attrName>
                                        </p:attrNameLst>
                                      </p:cBhvr>
                                      <p:tavLst>
                                        <p:tav tm="0">
                                          <p:val>
                                            <p:strVal val="#ppt_x"/>
                                          </p:val>
                                        </p:tav>
                                        <p:tav tm="100000">
                                          <p:val>
                                            <p:strVal val="#ppt_x"/>
                                          </p:val>
                                        </p:tav>
                                      </p:tavLst>
                                    </p:anim>
                                    <p:anim calcmode="lin" valueType="num">
                                      <p:cBhvr>
                                        <p:cTn id="3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1000"/>
                                        <p:tgtEl>
                                          <p:spTgt spid="184"/>
                                        </p:tgtEl>
                                      </p:cBhvr>
                                    </p:animEffect>
                                    <p:anim calcmode="lin" valueType="num">
                                      <p:cBhvr>
                                        <p:cTn id="36" dur="1000" fill="hold"/>
                                        <p:tgtEl>
                                          <p:spTgt spid="184"/>
                                        </p:tgtEl>
                                        <p:attrNameLst>
                                          <p:attrName>ppt_x</p:attrName>
                                        </p:attrNameLst>
                                      </p:cBhvr>
                                      <p:tavLst>
                                        <p:tav tm="0">
                                          <p:val>
                                            <p:strVal val="#ppt_x"/>
                                          </p:val>
                                        </p:tav>
                                        <p:tav tm="100000">
                                          <p:val>
                                            <p:strVal val="#ppt_x"/>
                                          </p:val>
                                        </p:tav>
                                      </p:tavLst>
                                    </p:anim>
                                    <p:anim calcmode="lin" valueType="num">
                                      <p:cBhvr>
                                        <p:cTn id="37"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1000"/>
                                        <p:tgtEl>
                                          <p:spTgt spid="180"/>
                                        </p:tgtEl>
                                      </p:cBhvr>
                                    </p:animEffect>
                                    <p:anim calcmode="lin" valueType="num">
                                      <p:cBhvr>
                                        <p:cTn id="43" dur="1000" fill="hold"/>
                                        <p:tgtEl>
                                          <p:spTgt spid="180"/>
                                        </p:tgtEl>
                                        <p:attrNameLst>
                                          <p:attrName>ppt_x</p:attrName>
                                        </p:attrNameLst>
                                      </p:cBhvr>
                                      <p:tavLst>
                                        <p:tav tm="0">
                                          <p:val>
                                            <p:strVal val="#ppt_x"/>
                                          </p:val>
                                        </p:tav>
                                        <p:tav tm="100000">
                                          <p:val>
                                            <p:strVal val="#ppt_x"/>
                                          </p:val>
                                        </p:tav>
                                      </p:tavLst>
                                    </p:anim>
                                    <p:anim calcmode="lin" valueType="num">
                                      <p:cBhvr>
                                        <p:cTn id="44"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BB929-1B65-5A25-1DF5-51441C396A70}"/>
              </a:ext>
            </a:extLst>
          </p:cNvPr>
          <p:cNvSpPr/>
          <p:nvPr/>
        </p:nvSpPr>
        <p:spPr>
          <a:xfrm rot="12995570" flipH="1">
            <a:off x="4083134" y="-7251717"/>
            <a:ext cx="4590727" cy="20026498"/>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bg2">
              <a:alpha val="10000"/>
            </a:schemeClr>
          </a:solidFill>
          <a:ln w="9525" cap="flat">
            <a:noFill/>
            <a:prstDash val="solid"/>
            <a:miter/>
          </a:ln>
          <a:effectLst/>
        </p:spPr>
        <p:txBody>
          <a:bodyPr wrap="square" rtlCol="0" anchor="ctr">
            <a:noAutofit/>
          </a:bodyPr>
          <a:lstStyle/>
          <a:p>
            <a:endParaRPr lang="en-US" sz="900"/>
          </a:p>
        </p:txBody>
      </p:sp>
      <p:sp>
        <p:nvSpPr>
          <p:cNvPr id="22" name="Freeform: Shape 21">
            <a:extLst>
              <a:ext uri="{FF2B5EF4-FFF2-40B4-BE49-F238E27FC236}">
                <a16:creationId xmlns:a16="http://schemas.microsoft.com/office/drawing/2014/main" id="{759B2E5C-BA27-16B0-EAF4-5E36D5D3C0C2}"/>
              </a:ext>
            </a:extLst>
          </p:cNvPr>
          <p:cNvSpPr/>
          <p:nvPr/>
        </p:nvSpPr>
        <p:spPr>
          <a:xfrm rot="7585316" flipH="1">
            <a:off x="10436173" y="338315"/>
            <a:ext cx="1181625" cy="5154696"/>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pic>
        <p:nvPicPr>
          <p:cNvPr id="30" name="Graphic 29">
            <a:extLst>
              <a:ext uri="{FF2B5EF4-FFF2-40B4-BE49-F238E27FC236}">
                <a16:creationId xmlns:a16="http://schemas.microsoft.com/office/drawing/2014/main" id="{6380F819-290D-45B5-535F-B5B16B9830A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rot="20010132">
            <a:off x="7744386" y="4091712"/>
            <a:ext cx="2567679" cy="3141631"/>
          </a:xfrm>
          <a:prstGeom prst="rect">
            <a:avLst/>
          </a:prstGeom>
        </p:spPr>
      </p:pic>
      <p:pic>
        <p:nvPicPr>
          <p:cNvPr id="28" name="Graphic 27">
            <a:extLst>
              <a:ext uri="{FF2B5EF4-FFF2-40B4-BE49-F238E27FC236}">
                <a16:creationId xmlns:a16="http://schemas.microsoft.com/office/drawing/2014/main" id="{F4BFE178-55C4-4B6C-CCA0-891D1B2C038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rot="20601001">
            <a:off x="4105533" y="41448"/>
            <a:ext cx="1793397" cy="2194274"/>
          </a:xfrm>
          <a:prstGeom prst="rect">
            <a:avLst/>
          </a:prstGeom>
        </p:spPr>
      </p:pic>
      <p:pic>
        <p:nvPicPr>
          <p:cNvPr id="29" name="Graphic 28">
            <a:extLst>
              <a:ext uri="{FF2B5EF4-FFF2-40B4-BE49-F238E27FC236}">
                <a16:creationId xmlns:a16="http://schemas.microsoft.com/office/drawing/2014/main" id="{044747BE-A4F6-3A7B-C605-C9B750CC59B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rot="20775079">
            <a:off x="56408" y="3948788"/>
            <a:ext cx="1293552" cy="1582698"/>
          </a:xfrm>
          <a:prstGeom prst="rect">
            <a:avLst/>
          </a:prstGeom>
        </p:spPr>
      </p:pic>
      <p:sp>
        <p:nvSpPr>
          <p:cNvPr id="32" name="Freeform: Shape 31">
            <a:extLst>
              <a:ext uri="{FF2B5EF4-FFF2-40B4-BE49-F238E27FC236}">
                <a16:creationId xmlns:a16="http://schemas.microsoft.com/office/drawing/2014/main" id="{F640129C-CA16-92C7-0DC8-5D802CC0B4EE}"/>
              </a:ext>
            </a:extLst>
          </p:cNvPr>
          <p:cNvSpPr/>
          <p:nvPr/>
        </p:nvSpPr>
        <p:spPr>
          <a:xfrm rot="13357974" flipH="1">
            <a:off x="10769634" y="4965936"/>
            <a:ext cx="514700" cy="2245317"/>
          </a:xfrm>
          <a:custGeom>
            <a:avLst/>
            <a:gdLst>
              <a:gd name="connsiteX0" fmla="*/ 140599 w 668361"/>
              <a:gd name="connsiteY0" fmla="*/ 245336 h 2915645"/>
              <a:gd name="connsiteX1" fmla="*/ 108665 w 668361"/>
              <a:gd name="connsiteY1" fmla="*/ 197693 h 2915645"/>
              <a:gd name="connsiteX2" fmla="*/ 58915 w 668361"/>
              <a:gd name="connsiteY2" fmla="*/ 0 h 2915645"/>
              <a:gd name="connsiteX3" fmla="*/ 149881 w 668361"/>
              <a:gd name="connsiteY3" fmla="*/ 0 h 2915645"/>
              <a:gd name="connsiteX4" fmla="*/ 173094 w 668361"/>
              <a:gd name="connsiteY4" fmla="*/ 31461 h 2915645"/>
              <a:gd name="connsiteX5" fmla="*/ 173472 w 668361"/>
              <a:gd name="connsiteY5" fmla="*/ 74380 h 2915645"/>
              <a:gd name="connsiteX6" fmla="*/ 193765 w 668361"/>
              <a:gd name="connsiteY6" fmla="*/ 147287 h 2915645"/>
              <a:gd name="connsiteX7" fmla="*/ 330579 w 668361"/>
              <a:gd name="connsiteY7" fmla="*/ 298503 h 2915645"/>
              <a:gd name="connsiteX8" fmla="*/ 277555 w 668361"/>
              <a:gd name="connsiteY8" fmla="*/ 359382 h 2915645"/>
              <a:gd name="connsiteX9" fmla="*/ 267082 w 668361"/>
              <a:gd name="connsiteY9" fmla="*/ 371820 h 2915645"/>
              <a:gd name="connsiteX10" fmla="*/ 140599 w 668361"/>
              <a:gd name="connsiteY10" fmla="*/ 245336 h 2915645"/>
              <a:gd name="connsiteX11" fmla="*/ 166926 w 668361"/>
              <a:gd name="connsiteY11" fmla="*/ 750840 h 2915645"/>
              <a:gd name="connsiteX12" fmla="*/ 553147 w 668361"/>
              <a:gd name="connsiteY12" fmla="*/ 750840 h 2915645"/>
              <a:gd name="connsiteX13" fmla="*/ 551838 w 668361"/>
              <a:gd name="connsiteY13" fmla="*/ 737748 h 2915645"/>
              <a:gd name="connsiteX14" fmla="*/ 531545 w 668361"/>
              <a:gd name="connsiteY14" fmla="*/ 672287 h 2915645"/>
              <a:gd name="connsiteX15" fmla="*/ 517144 w 668361"/>
              <a:gd name="connsiteY15" fmla="*/ 644139 h 2915645"/>
              <a:gd name="connsiteX16" fmla="*/ 206202 w 668361"/>
              <a:gd name="connsiteY16" fmla="*/ 644139 h 2915645"/>
              <a:gd name="connsiteX17" fmla="*/ 191146 w 668361"/>
              <a:gd name="connsiteY17" fmla="*/ 672287 h 2915645"/>
              <a:gd name="connsiteX18" fmla="*/ 168890 w 668361"/>
              <a:gd name="connsiteY18" fmla="*/ 737748 h 2915645"/>
              <a:gd name="connsiteX19" fmla="*/ 166926 w 668361"/>
              <a:gd name="connsiteY19" fmla="*/ 750840 h 2915645"/>
              <a:gd name="connsiteX20" fmla="*/ 205548 w 668361"/>
              <a:gd name="connsiteY20" fmla="*/ 902056 h 2915645"/>
              <a:gd name="connsiteX21" fmla="*/ 206857 w 668361"/>
              <a:gd name="connsiteY21" fmla="*/ 903365 h 2915645"/>
              <a:gd name="connsiteX22" fmla="*/ 513216 w 668361"/>
              <a:gd name="connsiteY22" fmla="*/ 903365 h 2915645"/>
              <a:gd name="connsiteX23" fmla="*/ 513870 w 668361"/>
              <a:gd name="connsiteY23" fmla="*/ 902056 h 2915645"/>
              <a:gd name="connsiteX24" fmla="*/ 536127 w 668361"/>
              <a:gd name="connsiteY24" fmla="*/ 856233 h 2915645"/>
              <a:gd name="connsiteX25" fmla="*/ 551184 w 668361"/>
              <a:gd name="connsiteY25" fmla="*/ 797318 h 2915645"/>
              <a:gd name="connsiteX26" fmla="*/ 168890 w 668361"/>
              <a:gd name="connsiteY26" fmla="*/ 797318 h 2915645"/>
              <a:gd name="connsiteX27" fmla="*/ 183291 w 668361"/>
              <a:gd name="connsiteY27" fmla="*/ 856233 h 2915645"/>
              <a:gd name="connsiteX28" fmla="*/ 205548 w 668361"/>
              <a:gd name="connsiteY28" fmla="*/ 902056 h 2915645"/>
              <a:gd name="connsiteX29" fmla="*/ 154488 w 668361"/>
              <a:gd name="connsiteY29" fmla="*/ 1451276 h 2915645"/>
              <a:gd name="connsiteX30" fmla="*/ 373783 w 668361"/>
              <a:gd name="connsiteY30" fmla="*/ 1451276 h 2915645"/>
              <a:gd name="connsiteX31" fmla="*/ 374438 w 668361"/>
              <a:gd name="connsiteY31" fmla="*/ 1451276 h 2915645"/>
              <a:gd name="connsiteX32" fmla="*/ 543982 w 668361"/>
              <a:gd name="connsiteY32" fmla="*/ 1451276 h 2915645"/>
              <a:gd name="connsiteX33" fmla="*/ 542673 w 668361"/>
              <a:gd name="connsiteY33" fmla="*/ 1436874 h 2915645"/>
              <a:gd name="connsiteX34" fmla="*/ 524999 w 668361"/>
              <a:gd name="connsiteY34" fmla="*/ 1371413 h 2915645"/>
              <a:gd name="connsiteX35" fmla="*/ 523690 w 668361"/>
              <a:gd name="connsiteY35" fmla="*/ 1368140 h 2915645"/>
              <a:gd name="connsiteX36" fmla="*/ 511907 w 668361"/>
              <a:gd name="connsiteY36" fmla="*/ 1344574 h 2915645"/>
              <a:gd name="connsiteX37" fmla="*/ 187219 w 668361"/>
              <a:gd name="connsiteY37" fmla="*/ 1344574 h 2915645"/>
              <a:gd name="connsiteX38" fmla="*/ 170853 w 668361"/>
              <a:gd name="connsiteY38" fmla="*/ 1371413 h 2915645"/>
              <a:gd name="connsiteX39" fmla="*/ 153833 w 668361"/>
              <a:gd name="connsiteY39" fmla="*/ 1436874 h 2915645"/>
              <a:gd name="connsiteX40" fmla="*/ 154488 w 668361"/>
              <a:gd name="connsiteY40" fmla="*/ 1451276 h 2915645"/>
              <a:gd name="connsiteX41" fmla="*/ 204893 w 668361"/>
              <a:gd name="connsiteY41" fmla="*/ 1604455 h 2915645"/>
              <a:gd name="connsiteX42" fmla="*/ 498160 w 668361"/>
              <a:gd name="connsiteY42" fmla="*/ 1604455 h 2915645"/>
              <a:gd name="connsiteX43" fmla="*/ 504051 w 668361"/>
              <a:gd name="connsiteY43" fmla="*/ 1595291 h 2915645"/>
              <a:gd name="connsiteX44" fmla="*/ 513870 w 668361"/>
              <a:gd name="connsiteY44" fmla="*/ 1578271 h 2915645"/>
              <a:gd name="connsiteX45" fmla="*/ 513216 w 668361"/>
              <a:gd name="connsiteY45" fmla="*/ 1578271 h 2915645"/>
              <a:gd name="connsiteX46" fmla="*/ 526962 w 668361"/>
              <a:gd name="connsiteY46" fmla="*/ 1548813 h 2915645"/>
              <a:gd name="connsiteX47" fmla="*/ 541364 w 668361"/>
              <a:gd name="connsiteY47" fmla="*/ 1497754 h 2915645"/>
              <a:gd name="connsiteX48" fmla="*/ 374438 w 668361"/>
              <a:gd name="connsiteY48" fmla="*/ 1497753 h 2915645"/>
              <a:gd name="connsiteX49" fmla="*/ 373783 w 668361"/>
              <a:gd name="connsiteY49" fmla="*/ 1497753 h 2915645"/>
              <a:gd name="connsiteX50" fmla="*/ 160379 w 668361"/>
              <a:gd name="connsiteY50" fmla="*/ 1497754 h 2915645"/>
              <a:gd name="connsiteX51" fmla="*/ 176745 w 668361"/>
              <a:gd name="connsiteY51" fmla="*/ 1548814 h 2915645"/>
              <a:gd name="connsiteX52" fmla="*/ 199002 w 668361"/>
              <a:gd name="connsiteY52" fmla="*/ 1594636 h 2915645"/>
              <a:gd name="connsiteX53" fmla="*/ 204893 w 668361"/>
              <a:gd name="connsiteY53" fmla="*/ 1603801 h 2915645"/>
              <a:gd name="connsiteX54" fmla="*/ 103428 w 668361"/>
              <a:gd name="connsiteY54" fmla="*/ 2176587 h 2915645"/>
              <a:gd name="connsiteX55" fmla="*/ 543328 w 668361"/>
              <a:gd name="connsiteY55" fmla="*/ 2176587 h 2915645"/>
              <a:gd name="connsiteX56" fmla="*/ 542019 w 668361"/>
              <a:gd name="connsiteY56" fmla="*/ 2168731 h 2915645"/>
              <a:gd name="connsiteX57" fmla="*/ 517144 w 668361"/>
              <a:gd name="connsiteY57" fmla="*/ 2103270 h 2915645"/>
              <a:gd name="connsiteX58" fmla="*/ 492268 w 668361"/>
              <a:gd name="connsiteY58" fmla="*/ 2064648 h 2915645"/>
              <a:gd name="connsiteX59" fmla="*/ 151215 w 668361"/>
              <a:gd name="connsiteY59" fmla="*/ 2064648 h 2915645"/>
              <a:gd name="connsiteX60" fmla="*/ 126340 w 668361"/>
              <a:gd name="connsiteY60" fmla="*/ 2103270 h 2915645"/>
              <a:gd name="connsiteX61" fmla="*/ 104083 w 668361"/>
              <a:gd name="connsiteY61" fmla="*/ 2168731 h 2915645"/>
              <a:gd name="connsiteX62" fmla="*/ 103428 w 668361"/>
              <a:gd name="connsiteY62" fmla="*/ 2176587 h 2915645"/>
              <a:gd name="connsiteX63" fmla="*/ 157761 w 668361"/>
              <a:gd name="connsiteY63" fmla="*/ 2325838 h 2915645"/>
              <a:gd name="connsiteX64" fmla="*/ 167581 w 668361"/>
              <a:gd name="connsiteY64" fmla="*/ 2337621 h 2915645"/>
              <a:gd name="connsiteX65" fmla="*/ 488341 w 668361"/>
              <a:gd name="connsiteY65" fmla="*/ 2337621 h 2915645"/>
              <a:gd name="connsiteX66" fmla="*/ 496850 w 668361"/>
              <a:gd name="connsiteY66" fmla="*/ 2325838 h 2915645"/>
              <a:gd name="connsiteX67" fmla="*/ 524344 w 668361"/>
              <a:gd name="connsiteY67" fmla="*/ 2280015 h 2915645"/>
              <a:gd name="connsiteX68" fmla="*/ 542673 w 668361"/>
              <a:gd name="connsiteY68" fmla="*/ 2225028 h 2915645"/>
              <a:gd name="connsiteX69" fmla="*/ 107356 w 668361"/>
              <a:gd name="connsiteY69" fmla="*/ 2225028 h 2915645"/>
              <a:gd name="connsiteX70" fmla="*/ 128304 w 668361"/>
              <a:gd name="connsiteY70" fmla="*/ 2280015 h 2915645"/>
              <a:gd name="connsiteX71" fmla="*/ 157761 w 668361"/>
              <a:gd name="connsiteY71" fmla="*/ 2325838 h 2915645"/>
              <a:gd name="connsiteX72" fmla="*/ 72171 w 668361"/>
              <a:gd name="connsiteY72" fmla="*/ 2377144 h 2915645"/>
              <a:gd name="connsiteX73" fmla="*/ 0 w 668361"/>
              <a:gd name="connsiteY73" fmla="*/ 2189025 h 2915645"/>
              <a:gd name="connsiteX74" fmla="*/ 247443 w 668361"/>
              <a:gd name="connsiteY74" fmla="*/ 1838152 h 2915645"/>
              <a:gd name="connsiteX75" fmla="*/ 255299 w 668361"/>
              <a:gd name="connsiteY75" fmla="*/ 1831606 h 2915645"/>
              <a:gd name="connsiteX76" fmla="*/ 263154 w 668361"/>
              <a:gd name="connsiteY76" fmla="*/ 1825060 h 2915645"/>
              <a:gd name="connsiteX77" fmla="*/ 276901 w 668361"/>
              <a:gd name="connsiteY77" fmla="*/ 1813931 h 2915645"/>
              <a:gd name="connsiteX78" fmla="*/ 339743 w 668361"/>
              <a:gd name="connsiteY78" fmla="*/ 1763526 h 2915645"/>
              <a:gd name="connsiteX79" fmla="*/ 347599 w 668361"/>
              <a:gd name="connsiteY79" fmla="*/ 1756980 h 2915645"/>
              <a:gd name="connsiteX80" fmla="*/ 355454 w 668361"/>
              <a:gd name="connsiteY80" fmla="*/ 1750434 h 2915645"/>
              <a:gd name="connsiteX81" fmla="*/ 462811 w 668361"/>
              <a:gd name="connsiteY81" fmla="*/ 1647659 h 2915645"/>
              <a:gd name="connsiteX82" fmla="*/ 236314 w 668361"/>
              <a:gd name="connsiteY82" fmla="*/ 1647660 h 2915645"/>
              <a:gd name="connsiteX83" fmla="*/ 324688 w 668361"/>
              <a:gd name="connsiteY83" fmla="*/ 1749125 h 2915645"/>
              <a:gd name="connsiteX84" fmla="*/ 261845 w 668361"/>
              <a:gd name="connsiteY84" fmla="*/ 1799530 h 2915645"/>
              <a:gd name="connsiteX85" fmla="*/ 248097 w 668361"/>
              <a:gd name="connsiteY85" fmla="*/ 1810659 h 2915645"/>
              <a:gd name="connsiteX86" fmla="*/ 51060 w 668361"/>
              <a:gd name="connsiteY86" fmla="*/ 1434911 h 2915645"/>
              <a:gd name="connsiteX87" fmla="*/ 267736 w 668361"/>
              <a:gd name="connsiteY87" fmla="*/ 1136407 h 2915645"/>
              <a:gd name="connsiteX88" fmla="*/ 312904 w 668361"/>
              <a:gd name="connsiteY88" fmla="*/ 1173066 h 2915645"/>
              <a:gd name="connsiteX89" fmla="*/ 344980 w 668361"/>
              <a:gd name="connsiteY89" fmla="*/ 1198595 h 2915645"/>
              <a:gd name="connsiteX90" fmla="*/ 227805 w 668361"/>
              <a:gd name="connsiteY90" fmla="*/ 1296787 h 2915645"/>
              <a:gd name="connsiteX91" fmla="*/ 481139 w 668361"/>
              <a:gd name="connsiteY91" fmla="*/ 1296787 h 2915645"/>
              <a:gd name="connsiteX92" fmla="*/ 379020 w 668361"/>
              <a:gd name="connsiteY92" fmla="*/ 1199250 h 2915645"/>
              <a:gd name="connsiteX93" fmla="*/ 371165 w 668361"/>
              <a:gd name="connsiteY93" fmla="*/ 1192704 h 2915645"/>
              <a:gd name="connsiteX94" fmla="*/ 362655 w 668361"/>
              <a:gd name="connsiteY94" fmla="*/ 1186158 h 2915645"/>
              <a:gd name="connsiteX95" fmla="*/ 328615 w 668361"/>
              <a:gd name="connsiteY95" fmla="*/ 1158664 h 2915645"/>
              <a:gd name="connsiteX96" fmla="*/ 285411 w 668361"/>
              <a:gd name="connsiteY96" fmla="*/ 1123970 h 2915645"/>
              <a:gd name="connsiteX97" fmla="*/ 277555 w 668361"/>
              <a:gd name="connsiteY97" fmla="*/ 1117423 h 2915645"/>
              <a:gd name="connsiteX98" fmla="*/ 269700 w 668361"/>
              <a:gd name="connsiteY98" fmla="*/ 1110877 h 2915645"/>
              <a:gd name="connsiteX99" fmla="*/ 65461 w 668361"/>
              <a:gd name="connsiteY99" fmla="*/ 761969 h 2915645"/>
              <a:gd name="connsiteX100" fmla="*/ 269700 w 668361"/>
              <a:gd name="connsiteY100" fmla="*/ 401277 h 2915645"/>
              <a:gd name="connsiteX101" fmla="*/ 276246 w 668361"/>
              <a:gd name="connsiteY101" fmla="*/ 393422 h 2915645"/>
              <a:gd name="connsiteX102" fmla="*/ 282792 w 668361"/>
              <a:gd name="connsiteY102" fmla="*/ 385566 h 2915645"/>
              <a:gd name="connsiteX103" fmla="*/ 295885 w 668361"/>
              <a:gd name="connsiteY103" fmla="*/ 371165 h 2915645"/>
              <a:gd name="connsiteX104" fmla="*/ 346944 w 668361"/>
              <a:gd name="connsiteY104" fmla="*/ 312905 h 2915645"/>
              <a:gd name="connsiteX105" fmla="*/ 353491 w 668361"/>
              <a:gd name="connsiteY105" fmla="*/ 305050 h 2915645"/>
              <a:gd name="connsiteX106" fmla="*/ 360037 w 668361"/>
              <a:gd name="connsiteY106" fmla="*/ 297194 h 2915645"/>
              <a:gd name="connsiteX107" fmla="*/ 364846 w 668361"/>
              <a:gd name="connsiteY107" fmla="*/ 291338 h 2915645"/>
              <a:gd name="connsiteX108" fmla="*/ 425133 w 668361"/>
              <a:gd name="connsiteY108" fmla="*/ 373044 h 2915645"/>
              <a:gd name="connsiteX109" fmla="*/ 422879 w 668361"/>
              <a:gd name="connsiteY109" fmla="*/ 375748 h 2915645"/>
              <a:gd name="connsiteX110" fmla="*/ 416333 w 668361"/>
              <a:gd name="connsiteY110" fmla="*/ 383603 h 2915645"/>
              <a:gd name="connsiteX111" fmla="*/ 375092 w 668361"/>
              <a:gd name="connsiteY111" fmla="*/ 430735 h 2915645"/>
              <a:gd name="connsiteX112" fmla="*/ 352181 w 668361"/>
              <a:gd name="connsiteY112" fmla="*/ 456265 h 2915645"/>
              <a:gd name="connsiteX113" fmla="*/ 345635 w 668361"/>
              <a:gd name="connsiteY113" fmla="*/ 464120 h 2915645"/>
              <a:gd name="connsiteX114" fmla="*/ 339089 w 668361"/>
              <a:gd name="connsiteY114" fmla="*/ 471976 h 2915645"/>
              <a:gd name="connsiteX115" fmla="*/ 235660 w 668361"/>
              <a:gd name="connsiteY115" fmla="*/ 600279 h 2915645"/>
              <a:gd name="connsiteX116" fmla="*/ 487031 w 668361"/>
              <a:gd name="connsiteY116" fmla="*/ 600279 h 2915645"/>
              <a:gd name="connsiteX117" fmla="*/ 368546 w 668361"/>
              <a:gd name="connsiteY117" fmla="*/ 470666 h 2915645"/>
              <a:gd name="connsiteX118" fmla="*/ 393422 w 668361"/>
              <a:gd name="connsiteY118" fmla="*/ 442518 h 2915645"/>
              <a:gd name="connsiteX119" fmla="*/ 432698 w 668361"/>
              <a:gd name="connsiteY119" fmla="*/ 397350 h 2915645"/>
              <a:gd name="connsiteX120" fmla="*/ 474179 w 668361"/>
              <a:gd name="connsiteY120" fmla="*/ 439515 h 2915645"/>
              <a:gd name="connsiteX121" fmla="*/ 632201 w 668361"/>
              <a:gd name="connsiteY121" fmla="*/ 653679 h 2915645"/>
              <a:gd name="connsiteX122" fmla="*/ 638441 w 668361"/>
              <a:gd name="connsiteY122" fmla="*/ 665506 h 2915645"/>
              <a:gd name="connsiteX123" fmla="*/ 656576 w 668361"/>
              <a:gd name="connsiteY123" fmla="*/ 764588 h 2915645"/>
              <a:gd name="connsiteX124" fmla="*/ 455610 w 668361"/>
              <a:gd name="connsiteY124" fmla="*/ 1114151 h 2915645"/>
              <a:gd name="connsiteX125" fmla="*/ 411096 w 668361"/>
              <a:gd name="connsiteY125" fmla="*/ 1078147 h 2915645"/>
              <a:gd name="connsiteX126" fmla="*/ 379020 w 668361"/>
              <a:gd name="connsiteY126" fmla="*/ 1052617 h 2915645"/>
              <a:gd name="connsiteX127" fmla="*/ 481794 w 668361"/>
              <a:gd name="connsiteY127" fmla="*/ 950498 h 2915645"/>
              <a:gd name="connsiteX128" fmla="*/ 240242 w 668361"/>
              <a:gd name="connsiteY128" fmla="*/ 950498 h 2915645"/>
              <a:gd name="connsiteX129" fmla="*/ 346944 w 668361"/>
              <a:gd name="connsiteY129" fmla="*/ 1052617 h 2915645"/>
              <a:gd name="connsiteX130" fmla="*/ 354800 w 668361"/>
              <a:gd name="connsiteY130" fmla="*/ 1059163 h 2915645"/>
              <a:gd name="connsiteX131" fmla="*/ 362655 w 668361"/>
              <a:gd name="connsiteY131" fmla="*/ 1065709 h 2915645"/>
              <a:gd name="connsiteX132" fmla="*/ 396040 w 668361"/>
              <a:gd name="connsiteY132" fmla="*/ 1092548 h 2915645"/>
              <a:gd name="connsiteX133" fmla="*/ 439244 w 668361"/>
              <a:gd name="connsiteY133" fmla="*/ 1127243 h 2915645"/>
              <a:gd name="connsiteX134" fmla="*/ 447100 w 668361"/>
              <a:gd name="connsiteY134" fmla="*/ 1133789 h 2915645"/>
              <a:gd name="connsiteX135" fmla="*/ 454955 w 668361"/>
              <a:gd name="connsiteY135" fmla="*/ 1140335 h 2915645"/>
              <a:gd name="connsiteX136" fmla="*/ 632355 w 668361"/>
              <a:gd name="connsiteY136" fmla="*/ 1368795 h 2915645"/>
              <a:gd name="connsiteX137" fmla="*/ 631700 w 668361"/>
              <a:gd name="connsiteY137" fmla="*/ 1368795 h 2915645"/>
              <a:gd name="connsiteX138" fmla="*/ 646102 w 668361"/>
              <a:gd name="connsiteY138" fmla="*/ 1463714 h 2915645"/>
              <a:gd name="connsiteX139" fmla="*/ 623191 w 668361"/>
              <a:gd name="connsiteY139" fmla="*/ 1578270 h 2915645"/>
              <a:gd name="connsiteX140" fmla="*/ 623845 w 668361"/>
              <a:gd name="connsiteY140" fmla="*/ 1578271 h 2915645"/>
              <a:gd name="connsiteX141" fmla="*/ 424189 w 668361"/>
              <a:gd name="connsiteY141" fmla="*/ 1820477 h 2915645"/>
              <a:gd name="connsiteX142" fmla="*/ 416333 w 668361"/>
              <a:gd name="connsiteY142" fmla="*/ 1827023 h 2915645"/>
              <a:gd name="connsiteX143" fmla="*/ 408478 w 668361"/>
              <a:gd name="connsiteY143" fmla="*/ 1833570 h 2915645"/>
              <a:gd name="connsiteX144" fmla="*/ 344326 w 668361"/>
              <a:gd name="connsiteY144" fmla="*/ 1885284 h 2915645"/>
              <a:gd name="connsiteX145" fmla="*/ 331888 w 668361"/>
              <a:gd name="connsiteY145" fmla="*/ 1895103 h 2915645"/>
              <a:gd name="connsiteX146" fmla="*/ 323378 w 668361"/>
              <a:gd name="connsiteY146" fmla="*/ 1901649 h 2915645"/>
              <a:gd name="connsiteX147" fmla="*/ 315523 w 668361"/>
              <a:gd name="connsiteY147" fmla="*/ 1908195 h 2915645"/>
              <a:gd name="connsiteX148" fmla="*/ 193110 w 668361"/>
              <a:gd name="connsiteY148" fmla="*/ 2016207 h 2915645"/>
              <a:gd name="connsiteX149" fmla="*/ 454301 w 668361"/>
              <a:gd name="connsiteY149" fmla="*/ 2016207 h 2915645"/>
              <a:gd name="connsiteX150" fmla="*/ 348908 w 668361"/>
              <a:gd name="connsiteY150" fmla="*/ 1909504 h 2915645"/>
              <a:gd name="connsiteX151" fmla="*/ 360691 w 668361"/>
              <a:gd name="connsiteY151" fmla="*/ 1900340 h 2915645"/>
              <a:gd name="connsiteX152" fmla="*/ 424843 w 668361"/>
              <a:gd name="connsiteY152" fmla="*/ 1847971 h 2915645"/>
              <a:gd name="connsiteX153" fmla="*/ 648066 w 668361"/>
              <a:gd name="connsiteY153" fmla="*/ 2196225 h 2915645"/>
              <a:gd name="connsiteX154" fmla="*/ 422879 w 668361"/>
              <a:gd name="connsiteY154" fmla="*/ 2544479 h 2915645"/>
              <a:gd name="connsiteX155" fmla="*/ 395386 w 668361"/>
              <a:gd name="connsiteY155" fmla="*/ 2521568 h 2915645"/>
              <a:gd name="connsiteX156" fmla="*/ 347598 w 668361"/>
              <a:gd name="connsiteY156" fmla="*/ 2482291 h 2915645"/>
              <a:gd name="connsiteX157" fmla="*/ 447755 w 668361"/>
              <a:gd name="connsiteY157" fmla="*/ 2386717 h 2915645"/>
              <a:gd name="connsiteX158" fmla="*/ 210785 w 668361"/>
              <a:gd name="connsiteY158" fmla="*/ 2386718 h 2915645"/>
              <a:gd name="connsiteX159" fmla="*/ 315523 w 668361"/>
              <a:gd name="connsiteY159" fmla="*/ 2482291 h 2915645"/>
              <a:gd name="connsiteX160" fmla="*/ 323378 w 668361"/>
              <a:gd name="connsiteY160" fmla="*/ 2488837 h 2915645"/>
              <a:gd name="connsiteX161" fmla="*/ 331234 w 668361"/>
              <a:gd name="connsiteY161" fmla="*/ 2495383 h 2915645"/>
              <a:gd name="connsiteX162" fmla="*/ 379675 w 668361"/>
              <a:gd name="connsiteY162" fmla="*/ 2535969 h 2915645"/>
              <a:gd name="connsiteX163" fmla="*/ 406514 w 668361"/>
              <a:gd name="connsiteY163" fmla="*/ 2558226 h 2915645"/>
              <a:gd name="connsiteX164" fmla="*/ 414369 w 668361"/>
              <a:gd name="connsiteY164" fmla="*/ 2564772 h 2915645"/>
              <a:gd name="connsiteX165" fmla="*/ 422224 w 668361"/>
              <a:gd name="connsiteY165" fmla="*/ 2571318 h 2915645"/>
              <a:gd name="connsiteX166" fmla="*/ 668359 w 668361"/>
              <a:gd name="connsiteY166" fmla="*/ 2914335 h 2915645"/>
              <a:gd name="connsiteX167" fmla="*/ 565585 w 668361"/>
              <a:gd name="connsiteY167" fmla="*/ 2914335 h 2915645"/>
              <a:gd name="connsiteX168" fmla="*/ 346289 w 668361"/>
              <a:gd name="connsiteY168" fmla="*/ 2633506 h 2915645"/>
              <a:gd name="connsiteX169" fmla="*/ 338434 w 668361"/>
              <a:gd name="connsiteY169" fmla="*/ 2626960 h 2915645"/>
              <a:gd name="connsiteX170" fmla="*/ 330579 w 668361"/>
              <a:gd name="connsiteY170" fmla="*/ 2620414 h 2915645"/>
              <a:gd name="connsiteX171" fmla="*/ 308977 w 668361"/>
              <a:gd name="connsiteY171" fmla="*/ 2602739 h 2915645"/>
              <a:gd name="connsiteX172" fmla="*/ 255298 w 668361"/>
              <a:gd name="connsiteY172" fmla="*/ 2558226 h 2915645"/>
              <a:gd name="connsiteX173" fmla="*/ 247443 w 668361"/>
              <a:gd name="connsiteY173" fmla="*/ 2551680 h 2915645"/>
              <a:gd name="connsiteX174" fmla="*/ 239588 w 668361"/>
              <a:gd name="connsiteY174" fmla="*/ 2545134 h 2915645"/>
              <a:gd name="connsiteX175" fmla="*/ 72171 w 668361"/>
              <a:gd name="connsiteY175" fmla="*/ 2377144 h 2915645"/>
              <a:gd name="connsiteX176" fmla="*/ 0 w 668361"/>
              <a:gd name="connsiteY176" fmla="*/ 2915645 h 2915645"/>
              <a:gd name="connsiteX177" fmla="*/ 240242 w 668361"/>
              <a:gd name="connsiteY177" fmla="*/ 2572628 h 2915645"/>
              <a:gd name="connsiteX178" fmla="*/ 295229 w 668361"/>
              <a:gd name="connsiteY178" fmla="*/ 2617796 h 2915645"/>
              <a:gd name="connsiteX179" fmla="*/ 315523 w 668361"/>
              <a:gd name="connsiteY179" fmla="*/ 2634816 h 2915645"/>
              <a:gd name="connsiteX180" fmla="*/ 102773 w 668361"/>
              <a:gd name="connsiteY180" fmla="*/ 2915645 h 291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668361" h="2915645">
                <a:moveTo>
                  <a:pt x="140599" y="245336"/>
                </a:moveTo>
                <a:cubicBezTo>
                  <a:pt x="128509" y="230178"/>
                  <a:pt x="117666" y="214386"/>
                  <a:pt x="108665" y="197693"/>
                </a:cubicBezTo>
                <a:cubicBezTo>
                  <a:pt x="72007" y="129613"/>
                  <a:pt x="58261" y="62843"/>
                  <a:pt x="58915" y="0"/>
                </a:cubicBezTo>
                <a:lnTo>
                  <a:pt x="149881" y="0"/>
                </a:lnTo>
                <a:lnTo>
                  <a:pt x="173094" y="31461"/>
                </a:lnTo>
                <a:lnTo>
                  <a:pt x="173472" y="74380"/>
                </a:lnTo>
                <a:cubicBezTo>
                  <a:pt x="176745" y="99010"/>
                  <a:pt x="183291" y="123394"/>
                  <a:pt x="193765" y="147287"/>
                </a:cubicBezTo>
                <a:cubicBezTo>
                  <a:pt x="219295" y="205548"/>
                  <a:pt x="280174" y="249407"/>
                  <a:pt x="330579" y="298503"/>
                </a:cubicBezTo>
                <a:cubicBezTo>
                  <a:pt x="312904" y="318796"/>
                  <a:pt x="295230" y="339089"/>
                  <a:pt x="277555" y="359382"/>
                </a:cubicBezTo>
                <a:cubicBezTo>
                  <a:pt x="274282" y="363309"/>
                  <a:pt x="270355" y="367892"/>
                  <a:pt x="267082" y="371820"/>
                </a:cubicBezTo>
                <a:cubicBezTo>
                  <a:pt x="224368" y="330579"/>
                  <a:pt x="176868" y="290812"/>
                  <a:pt x="140599" y="245336"/>
                </a:cubicBezTo>
                <a:close/>
                <a:moveTo>
                  <a:pt x="166926" y="750840"/>
                </a:moveTo>
                <a:lnTo>
                  <a:pt x="553147" y="750840"/>
                </a:lnTo>
                <a:cubicBezTo>
                  <a:pt x="553147" y="746258"/>
                  <a:pt x="552493" y="742331"/>
                  <a:pt x="551838" y="737748"/>
                </a:cubicBezTo>
                <a:cubicBezTo>
                  <a:pt x="548565" y="716146"/>
                  <a:pt x="541364" y="693889"/>
                  <a:pt x="531545" y="672287"/>
                </a:cubicBezTo>
                <a:cubicBezTo>
                  <a:pt x="527617" y="662468"/>
                  <a:pt x="522381" y="653303"/>
                  <a:pt x="517144" y="644139"/>
                </a:cubicBezTo>
                <a:lnTo>
                  <a:pt x="206202" y="644139"/>
                </a:lnTo>
                <a:cubicBezTo>
                  <a:pt x="200965" y="653958"/>
                  <a:pt x="195729" y="663122"/>
                  <a:pt x="191146" y="672287"/>
                </a:cubicBezTo>
                <a:cubicBezTo>
                  <a:pt x="180018" y="694544"/>
                  <a:pt x="172162" y="716801"/>
                  <a:pt x="168890" y="737748"/>
                </a:cubicBezTo>
                <a:cubicBezTo>
                  <a:pt x="168235" y="742331"/>
                  <a:pt x="167581" y="746913"/>
                  <a:pt x="166926" y="750840"/>
                </a:cubicBezTo>
                <a:close/>
                <a:moveTo>
                  <a:pt x="205548" y="902056"/>
                </a:moveTo>
                <a:cubicBezTo>
                  <a:pt x="206202" y="902711"/>
                  <a:pt x="206202" y="902711"/>
                  <a:pt x="206857" y="903365"/>
                </a:cubicBezTo>
                <a:lnTo>
                  <a:pt x="513216" y="903365"/>
                </a:lnTo>
                <a:cubicBezTo>
                  <a:pt x="513216" y="902710"/>
                  <a:pt x="513870" y="902710"/>
                  <a:pt x="513870" y="902056"/>
                </a:cubicBezTo>
                <a:cubicBezTo>
                  <a:pt x="522381" y="887655"/>
                  <a:pt x="530236" y="871944"/>
                  <a:pt x="536127" y="856233"/>
                </a:cubicBezTo>
                <a:cubicBezTo>
                  <a:pt x="543328" y="837904"/>
                  <a:pt x="548565" y="817611"/>
                  <a:pt x="551184" y="797318"/>
                </a:cubicBezTo>
                <a:lnTo>
                  <a:pt x="168890" y="797318"/>
                </a:lnTo>
                <a:cubicBezTo>
                  <a:pt x="171508" y="817611"/>
                  <a:pt x="176090" y="837249"/>
                  <a:pt x="183291" y="856233"/>
                </a:cubicBezTo>
                <a:cubicBezTo>
                  <a:pt x="189182" y="871944"/>
                  <a:pt x="197038" y="887655"/>
                  <a:pt x="205548" y="902056"/>
                </a:cubicBezTo>
                <a:close/>
                <a:moveTo>
                  <a:pt x="154488" y="1451276"/>
                </a:moveTo>
                <a:lnTo>
                  <a:pt x="373783" y="1451276"/>
                </a:lnTo>
                <a:lnTo>
                  <a:pt x="374438" y="1451276"/>
                </a:lnTo>
                <a:lnTo>
                  <a:pt x="543982" y="1451276"/>
                </a:lnTo>
                <a:cubicBezTo>
                  <a:pt x="543328" y="1446039"/>
                  <a:pt x="543328" y="1441457"/>
                  <a:pt x="542673" y="1436874"/>
                </a:cubicBezTo>
                <a:cubicBezTo>
                  <a:pt x="540055" y="1413963"/>
                  <a:pt x="534163" y="1391706"/>
                  <a:pt x="524999" y="1371413"/>
                </a:cubicBezTo>
                <a:cubicBezTo>
                  <a:pt x="524999" y="1370104"/>
                  <a:pt x="524344" y="1369450"/>
                  <a:pt x="523690" y="1368140"/>
                </a:cubicBezTo>
                <a:cubicBezTo>
                  <a:pt x="520416" y="1360285"/>
                  <a:pt x="516489" y="1352430"/>
                  <a:pt x="511907" y="1344574"/>
                </a:cubicBezTo>
                <a:lnTo>
                  <a:pt x="187219" y="1344574"/>
                </a:lnTo>
                <a:cubicBezTo>
                  <a:pt x="181327" y="1353739"/>
                  <a:pt x="175436" y="1362248"/>
                  <a:pt x="170853" y="1371413"/>
                </a:cubicBezTo>
                <a:cubicBezTo>
                  <a:pt x="160379" y="1392361"/>
                  <a:pt x="153833" y="1413963"/>
                  <a:pt x="153833" y="1436874"/>
                </a:cubicBezTo>
                <a:cubicBezTo>
                  <a:pt x="153833" y="1441457"/>
                  <a:pt x="153833" y="1446694"/>
                  <a:pt x="154488" y="1451276"/>
                </a:cubicBezTo>
                <a:close/>
                <a:moveTo>
                  <a:pt x="204893" y="1604455"/>
                </a:moveTo>
                <a:lnTo>
                  <a:pt x="498160" y="1604455"/>
                </a:lnTo>
                <a:cubicBezTo>
                  <a:pt x="500124" y="1601837"/>
                  <a:pt x="502087" y="1598564"/>
                  <a:pt x="504051" y="1595291"/>
                </a:cubicBezTo>
                <a:cubicBezTo>
                  <a:pt x="507324" y="1589399"/>
                  <a:pt x="510598" y="1584162"/>
                  <a:pt x="513870" y="1578271"/>
                </a:cubicBezTo>
                <a:lnTo>
                  <a:pt x="513216" y="1578271"/>
                </a:lnTo>
                <a:cubicBezTo>
                  <a:pt x="518453" y="1568452"/>
                  <a:pt x="523035" y="1558632"/>
                  <a:pt x="526962" y="1548813"/>
                </a:cubicBezTo>
                <a:cubicBezTo>
                  <a:pt x="533508" y="1532448"/>
                  <a:pt x="538746" y="1515428"/>
                  <a:pt x="541364" y="1497754"/>
                </a:cubicBezTo>
                <a:lnTo>
                  <a:pt x="374438" y="1497753"/>
                </a:lnTo>
                <a:lnTo>
                  <a:pt x="373783" y="1497753"/>
                </a:lnTo>
                <a:lnTo>
                  <a:pt x="160379" y="1497754"/>
                </a:lnTo>
                <a:cubicBezTo>
                  <a:pt x="164307" y="1514774"/>
                  <a:pt x="170199" y="1531793"/>
                  <a:pt x="176745" y="1548814"/>
                </a:cubicBezTo>
                <a:cubicBezTo>
                  <a:pt x="182636" y="1564524"/>
                  <a:pt x="190492" y="1579580"/>
                  <a:pt x="199002" y="1594636"/>
                </a:cubicBezTo>
                <a:cubicBezTo>
                  <a:pt x="200965" y="1597255"/>
                  <a:pt x="202930" y="1600527"/>
                  <a:pt x="204893" y="1603801"/>
                </a:cubicBezTo>
                <a:close/>
                <a:moveTo>
                  <a:pt x="103428" y="2176587"/>
                </a:moveTo>
                <a:lnTo>
                  <a:pt x="543328" y="2176587"/>
                </a:lnTo>
                <a:cubicBezTo>
                  <a:pt x="542673" y="2173968"/>
                  <a:pt x="542673" y="2171350"/>
                  <a:pt x="542019" y="2168731"/>
                </a:cubicBezTo>
                <a:cubicBezTo>
                  <a:pt x="537436" y="2147129"/>
                  <a:pt x="528927" y="2124872"/>
                  <a:pt x="517144" y="2103270"/>
                </a:cubicBezTo>
                <a:cubicBezTo>
                  <a:pt x="509943" y="2090178"/>
                  <a:pt x="501433" y="2077740"/>
                  <a:pt x="492268" y="2064648"/>
                </a:cubicBezTo>
                <a:lnTo>
                  <a:pt x="151215" y="2064648"/>
                </a:lnTo>
                <a:cubicBezTo>
                  <a:pt x="142050" y="2077085"/>
                  <a:pt x="133541" y="2090178"/>
                  <a:pt x="126340" y="2103270"/>
                </a:cubicBezTo>
                <a:cubicBezTo>
                  <a:pt x="114556" y="2124218"/>
                  <a:pt x="107356" y="2146474"/>
                  <a:pt x="104083" y="2168731"/>
                </a:cubicBezTo>
                <a:cubicBezTo>
                  <a:pt x="103429" y="2171350"/>
                  <a:pt x="103428" y="2173968"/>
                  <a:pt x="103428" y="2176587"/>
                </a:cubicBezTo>
                <a:close/>
                <a:moveTo>
                  <a:pt x="157761" y="2325838"/>
                </a:moveTo>
                <a:cubicBezTo>
                  <a:pt x="160379" y="2329766"/>
                  <a:pt x="163653" y="2333693"/>
                  <a:pt x="167581" y="2337621"/>
                </a:cubicBezTo>
                <a:lnTo>
                  <a:pt x="488341" y="2337621"/>
                </a:lnTo>
                <a:cubicBezTo>
                  <a:pt x="490959" y="2333693"/>
                  <a:pt x="494232" y="2329766"/>
                  <a:pt x="496850" y="2325838"/>
                </a:cubicBezTo>
                <a:cubicBezTo>
                  <a:pt x="507979" y="2310782"/>
                  <a:pt x="517144" y="2295726"/>
                  <a:pt x="524344" y="2280015"/>
                </a:cubicBezTo>
                <a:cubicBezTo>
                  <a:pt x="532854" y="2261686"/>
                  <a:pt x="539400" y="2243357"/>
                  <a:pt x="542673" y="2225028"/>
                </a:cubicBezTo>
                <a:lnTo>
                  <a:pt x="107356" y="2225028"/>
                </a:lnTo>
                <a:cubicBezTo>
                  <a:pt x="111284" y="2243357"/>
                  <a:pt x="118484" y="2261686"/>
                  <a:pt x="128304" y="2280015"/>
                </a:cubicBezTo>
                <a:cubicBezTo>
                  <a:pt x="136159" y="2295072"/>
                  <a:pt x="146633" y="2310782"/>
                  <a:pt x="157761" y="2325838"/>
                </a:cubicBezTo>
                <a:close/>
                <a:moveTo>
                  <a:pt x="72171" y="2377144"/>
                </a:moveTo>
                <a:cubicBezTo>
                  <a:pt x="28148" y="2318474"/>
                  <a:pt x="0" y="2256450"/>
                  <a:pt x="0" y="2189025"/>
                </a:cubicBezTo>
                <a:cubicBezTo>
                  <a:pt x="0" y="2048938"/>
                  <a:pt x="120448" y="1941581"/>
                  <a:pt x="247443" y="1838152"/>
                </a:cubicBezTo>
                <a:cubicBezTo>
                  <a:pt x="250062" y="1836188"/>
                  <a:pt x="252680" y="1833570"/>
                  <a:pt x="255299" y="1831606"/>
                </a:cubicBezTo>
                <a:cubicBezTo>
                  <a:pt x="257917" y="1829642"/>
                  <a:pt x="260536" y="1827023"/>
                  <a:pt x="263154" y="1825060"/>
                </a:cubicBezTo>
                <a:cubicBezTo>
                  <a:pt x="267736" y="1821132"/>
                  <a:pt x="272319" y="1817859"/>
                  <a:pt x="276901" y="1813931"/>
                </a:cubicBezTo>
                <a:cubicBezTo>
                  <a:pt x="297848" y="1797566"/>
                  <a:pt x="319451" y="1780546"/>
                  <a:pt x="339743" y="1763526"/>
                </a:cubicBezTo>
                <a:cubicBezTo>
                  <a:pt x="342362" y="1761562"/>
                  <a:pt x="344980" y="1758944"/>
                  <a:pt x="347599" y="1756980"/>
                </a:cubicBezTo>
                <a:cubicBezTo>
                  <a:pt x="350217" y="1755016"/>
                  <a:pt x="352836" y="1752398"/>
                  <a:pt x="355454" y="1750434"/>
                </a:cubicBezTo>
                <a:cubicBezTo>
                  <a:pt x="394731" y="1717048"/>
                  <a:pt x="432044" y="1683009"/>
                  <a:pt x="462811" y="1647659"/>
                </a:cubicBezTo>
                <a:lnTo>
                  <a:pt x="236314" y="1647660"/>
                </a:lnTo>
                <a:cubicBezTo>
                  <a:pt x="261845" y="1682355"/>
                  <a:pt x="292611" y="1716394"/>
                  <a:pt x="324688" y="1749125"/>
                </a:cubicBezTo>
                <a:cubicBezTo>
                  <a:pt x="303740" y="1766145"/>
                  <a:pt x="282792" y="1782510"/>
                  <a:pt x="261845" y="1799530"/>
                </a:cubicBezTo>
                <a:cubicBezTo>
                  <a:pt x="257262" y="1803457"/>
                  <a:pt x="252680" y="1806731"/>
                  <a:pt x="248097" y="1810659"/>
                </a:cubicBezTo>
                <a:cubicBezTo>
                  <a:pt x="144014" y="1704611"/>
                  <a:pt x="51059" y="1584163"/>
                  <a:pt x="51060" y="1434911"/>
                </a:cubicBezTo>
                <a:cubicBezTo>
                  <a:pt x="51059" y="1311844"/>
                  <a:pt x="153179" y="1225435"/>
                  <a:pt x="267736" y="1136407"/>
                </a:cubicBezTo>
                <a:cubicBezTo>
                  <a:pt x="282792" y="1148845"/>
                  <a:pt x="297848" y="1161283"/>
                  <a:pt x="312904" y="1173066"/>
                </a:cubicBezTo>
                <a:cubicBezTo>
                  <a:pt x="324032" y="1181576"/>
                  <a:pt x="334506" y="1190086"/>
                  <a:pt x="344980" y="1198595"/>
                </a:cubicBezTo>
                <a:cubicBezTo>
                  <a:pt x="301122" y="1232635"/>
                  <a:pt x="260535" y="1264712"/>
                  <a:pt x="227805" y="1296787"/>
                </a:cubicBezTo>
                <a:lnTo>
                  <a:pt x="481139" y="1296787"/>
                </a:lnTo>
                <a:cubicBezTo>
                  <a:pt x="452992" y="1263402"/>
                  <a:pt x="417642" y="1231326"/>
                  <a:pt x="379020" y="1199250"/>
                </a:cubicBezTo>
                <a:cubicBezTo>
                  <a:pt x="376402" y="1197286"/>
                  <a:pt x="373783" y="1194668"/>
                  <a:pt x="371165" y="1192704"/>
                </a:cubicBezTo>
                <a:cubicBezTo>
                  <a:pt x="367892" y="1190740"/>
                  <a:pt x="365273" y="1188122"/>
                  <a:pt x="362655" y="1186158"/>
                </a:cubicBezTo>
                <a:cubicBezTo>
                  <a:pt x="351526" y="1176993"/>
                  <a:pt x="340398" y="1167829"/>
                  <a:pt x="328615" y="1158664"/>
                </a:cubicBezTo>
                <a:cubicBezTo>
                  <a:pt x="314214" y="1147536"/>
                  <a:pt x="299812" y="1135753"/>
                  <a:pt x="285411" y="1123970"/>
                </a:cubicBezTo>
                <a:cubicBezTo>
                  <a:pt x="282792" y="1122006"/>
                  <a:pt x="280174" y="1119388"/>
                  <a:pt x="277555" y="1117423"/>
                </a:cubicBezTo>
                <a:cubicBezTo>
                  <a:pt x="274937" y="1115460"/>
                  <a:pt x="272319" y="1112841"/>
                  <a:pt x="269700" y="1110877"/>
                </a:cubicBezTo>
                <a:cubicBezTo>
                  <a:pt x="164962" y="1023159"/>
                  <a:pt x="65461" y="919076"/>
                  <a:pt x="65461" y="761969"/>
                </a:cubicBezTo>
                <a:cubicBezTo>
                  <a:pt x="65461" y="643484"/>
                  <a:pt x="161689" y="525654"/>
                  <a:pt x="269700" y="401277"/>
                </a:cubicBezTo>
                <a:cubicBezTo>
                  <a:pt x="271664" y="398659"/>
                  <a:pt x="273628" y="396040"/>
                  <a:pt x="276246" y="393422"/>
                </a:cubicBezTo>
                <a:cubicBezTo>
                  <a:pt x="278210" y="390804"/>
                  <a:pt x="280174" y="388185"/>
                  <a:pt x="282792" y="385566"/>
                </a:cubicBezTo>
                <a:cubicBezTo>
                  <a:pt x="287374" y="380984"/>
                  <a:pt x="291302" y="376402"/>
                  <a:pt x="295885" y="371165"/>
                </a:cubicBezTo>
                <a:cubicBezTo>
                  <a:pt x="312904" y="352182"/>
                  <a:pt x="329925" y="332543"/>
                  <a:pt x="346944" y="312905"/>
                </a:cubicBezTo>
                <a:cubicBezTo>
                  <a:pt x="348908" y="310287"/>
                  <a:pt x="351526" y="307668"/>
                  <a:pt x="353491" y="305050"/>
                </a:cubicBezTo>
                <a:cubicBezTo>
                  <a:pt x="355454" y="302431"/>
                  <a:pt x="358072" y="299813"/>
                  <a:pt x="360037" y="297194"/>
                </a:cubicBezTo>
                <a:lnTo>
                  <a:pt x="364846" y="291338"/>
                </a:lnTo>
                <a:lnTo>
                  <a:pt x="425133" y="373044"/>
                </a:lnTo>
                <a:lnTo>
                  <a:pt x="422879" y="375748"/>
                </a:lnTo>
                <a:cubicBezTo>
                  <a:pt x="420915" y="378366"/>
                  <a:pt x="418297" y="380984"/>
                  <a:pt x="416333" y="383603"/>
                </a:cubicBezTo>
                <a:cubicBezTo>
                  <a:pt x="402586" y="399314"/>
                  <a:pt x="388839" y="415025"/>
                  <a:pt x="375092" y="430735"/>
                </a:cubicBezTo>
                <a:cubicBezTo>
                  <a:pt x="367237" y="439245"/>
                  <a:pt x="359382" y="447755"/>
                  <a:pt x="352181" y="456265"/>
                </a:cubicBezTo>
                <a:cubicBezTo>
                  <a:pt x="350217" y="458883"/>
                  <a:pt x="347598" y="461502"/>
                  <a:pt x="345635" y="464120"/>
                </a:cubicBezTo>
                <a:cubicBezTo>
                  <a:pt x="343671" y="466739"/>
                  <a:pt x="341053" y="469357"/>
                  <a:pt x="339089" y="471976"/>
                </a:cubicBezTo>
                <a:cubicBezTo>
                  <a:pt x="300466" y="515835"/>
                  <a:pt x="265117" y="559039"/>
                  <a:pt x="235660" y="600279"/>
                </a:cubicBezTo>
                <a:lnTo>
                  <a:pt x="487031" y="600279"/>
                </a:lnTo>
                <a:cubicBezTo>
                  <a:pt x="454301" y="557075"/>
                  <a:pt x="413060" y="514526"/>
                  <a:pt x="368546" y="470666"/>
                </a:cubicBezTo>
                <a:cubicBezTo>
                  <a:pt x="377057" y="461502"/>
                  <a:pt x="384912" y="451683"/>
                  <a:pt x="393422" y="442518"/>
                </a:cubicBezTo>
                <a:cubicBezTo>
                  <a:pt x="406514" y="427462"/>
                  <a:pt x="419606" y="412406"/>
                  <a:pt x="432698" y="397350"/>
                </a:cubicBezTo>
                <a:lnTo>
                  <a:pt x="474179" y="439515"/>
                </a:lnTo>
                <a:lnTo>
                  <a:pt x="632201" y="653679"/>
                </a:lnTo>
                <a:lnTo>
                  <a:pt x="638441" y="665506"/>
                </a:lnTo>
                <a:cubicBezTo>
                  <a:pt x="650071" y="697326"/>
                  <a:pt x="656576" y="730221"/>
                  <a:pt x="656576" y="764588"/>
                </a:cubicBezTo>
                <a:cubicBezTo>
                  <a:pt x="656576" y="915803"/>
                  <a:pt x="562967" y="1023159"/>
                  <a:pt x="455610" y="1114151"/>
                </a:cubicBezTo>
                <a:cubicBezTo>
                  <a:pt x="440554" y="1101713"/>
                  <a:pt x="426152" y="1089930"/>
                  <a:pt x="411096" y="1078147"/>
                </a:cubicBezTo>
                <a:cubicBezTo>
                  <a:pt x="400623" y="1069637"/>
                  <a:pt x="389494" y="1061127"/>
                  <a:pt x="379020" y="1052617"/>
                </a:cubicBezTo>
                <a:cubicBezTo>
                  <a:pt x="416987" y="1020541"/>
                  <a:pt x="452991" y="986501"/>
                  <a:pt x="481794" y="950498"/>
                </a:cubicBezTo>
                <a:lnTo>
                  <a:pt x="240242" y="950498"/>
                </a:lnTo>
                <a:cubicBezTo>
                  <a:pt x="270354" y="986501"/>
                  <a:pt x="307668" y="1019886"/>
                  <a:pt x="346944" y="1052617"/>
                </a:cubicBezTo>
                <a:cubicBezTo>
                  <a:pt x="349563" y="1054580"/>
                  <a:pt x="352181" y="1057199"/>
                  <a:pt x="354800" y="1059163"/>
                </a:cubicBezTo>
                <a:cubicBezTo>
                  <a:pt x="357418" y="1061127"/>
                  <a:pt x="360037" y="1063745"/>
                  <a:pt x="362655" y="1065709"/>
                </a:cubicBezTo>
                <a:cubicBezTo>
                  <a:pt x="373783" y="1074219"/>
                  <a:pt x="384912" y="1083383"/>
                  <a:pt x="396040" y="1092548"/>
                </a:cubicBezTo>
                <a:cubicBezTo>
                  <a:pt x="410441" y="1104331"/>
                  <a:pt x="424843" y="1115460"/>
                  <a:pt x="439244" y="1127243"/>
                </a:cubicBezTo>
                <a:cubicBezTo>
                  <a:pt x="441863" y="1129207"/>
                  <a:pt x="444481" y="1131825"/>
                  <a:pt x="447100" y="1133789"/>
                </a:cubicBezTo>
                <a:cubicBezTo>
                  <a:pt x="449718" y="1135753"/>
                  <a:pt x="452337" y="1138371"/>
                  <a:pt x="454955" y="1140335"/>
                </a:cubicBezTo>
                <a:cubicBezTo>
                  <a:pt x="532200" y="1205141"/>
                  <a:pt x="602898" y="1275839"/>
                  <a:pt x="632355" y="1368795"/>
                </a:cubicBezTo>
                <a:lnTo>
                  <a:pt x="631700" y="1368795"/>
                </a:lnTo>
                <a:cubicBezTo>
                  <a:pt x="640865" y="1398253"/>
                  <a:pt x="646102" y="1429674"/>
                  <a:pt x="646102" y="1463714"/>
                </a:cubicBezTo>
                <a:cubicBezTo>
                  <a:pt x="646102" y="1504300"/>
                  <a:pt x="637592" y="1542267"/>
                  <a:pt x="623191" y="1578270"/>
                </a:cubicBezTo>
                <a:lnTo>
                  <a:pt x="623845" y="1578271"/>
                </a:lnTo>
                <a:cubicBezTo>
                  <a:pt x="586532" y="1671226"/>
                  <a:pt x="507979" y="1749779"/>
                  <a:pt x="424189" y="1820477"/>
                </a:cubicBezTo>
                <a:cubicBezTo>
                  <a:pt x="421570" y="1822441"/>
                  <a:pt x="418952" y="1825060"/>
                  <a:pt x="416333" y="1827023"/>
                </a:cubicBezTo>
                <a:cubicBezTo>
                  <a:pt x="413715" y="1828988"/>
                  <a:pt x="411097" y="1831606"/>
                  <a:pt x="408478" y="1833570"/>
                </a:cubicBezTo>
                <a:cubicBezTo>
                  <a:pt x="386875" y="1851245"/>
                  <a:pt x="365273" y="1868264"/>
                  <a:pt x="344326" y="1885284"/>
                </a:cubicBezTo>
                <a:cubicBezTo>
                  <a:pt x="339743" y="1888557"/>
                  <a:pt x="335816" y="1891830"/>
                  <a:pt x="331888" y="1895103"/>
                </a:cubicBezTo>
                <a:cubicBezTo>
                  <a:pt x="328615" y="1897067"/>
                  <a:pt x="325997" y="1899686"/>
                  <a:pt x="323378" y="1901649"/>
                </a:cubicBezTo>
                <a:cubicBezTo>
                  <a:pt x="320760" y="1903613"/>
                  <a:pt x="318141" y="1906232"/>
                  <a:pt x="315523" y="1908195"/>
                </a:cubicBezTo>
                <a:cubicBezTo>
                  <a:pt x="271009" y="1944854"/>
                  <a:pt x="228459" y="1980203"/>
                  <a:pt x="193110" y="2016207"/>
                </a:cubicBezTo>
                <a:lnTo>
                  <a:pt x="454301" y="2016207"/>
                </a:lnTo>
                <a:cubicBezTo>
                  <a:pt x="423534" y="1980858"/>
                  <a:pt x="386875" y="1945509"/>
                  <a:pt x="348908" y="1909504"/>
                </a:cubicBezTo>
                <a:cubicBezTo>
                  <a:pt x="352836" y="1906886"/>
                  <a:pt x="356763" y="1903613"/>
                  <a:pt x="360691" y="1900340"/>
                </a:cubicBezTo>
                <a:cubicBezTo>
                  <a:pt x="381638" y="1883320"/>
                  <a:pt x="403241" y="1865646"/>
                  <a:pt x="424843" y="1847971"/>
                </a:cubicBezTo>
                <a:cubicBezTo>
                  <a:pt x="541364" y="1959255"/>
                  <a:pt x="648066" y="2065302"/>
                  <a:pt x="648066" y="2196225"/>
                </a:cubicBezTo>
                <a:cubicBezTo>
                  <a:pt x="648066" y="2328456"/>
                  <a:pt x="542673" y="2439741"/>
                  <a:pt x="422879" y="2544479"/>
                </a:cubicBezTo>
                <a:cubicBezTo>
                  <a:pt x="413715" y="2536623"/>
                  <a:pt x="404550" y="2529423"/>
                  <a:pt x="395386" y="2521568"/>
                </a:cubicBezTo>
                <a:cubicBezTo>
                  <a:pt x="379675" y="2508475"/>
                  <a:pt x="363309" y="2495383"/>
                  <a:pt x="347598" y="2482291"/>
                </a:cubicBezTo>
                <a:cubicBezTo>
                  <a:pt x="383603" y="2450870"/>
                  <a:pt x="417642" y="2418793"/>
                  <a:pt x="447755" y="2386717"/>
                </a:cubicBezTo>
                <a:lnTo>
                  <a:pt x="210785" y="2386718"/>
                </a:lnTo>
                <a:cubicBezTo>
                  <a:pt x="242206" y="2418793"/>
                  <a:pt x="278210" y="2450870"/>
                  <a:pt x="315523" y="2482291"/>
                </a:cubicBezTo>
                <a:cubicBezTo>
                  <a:pt x="318141" y="2484254"/>
                  <a:pt x="320760" y="2486873"/>
                  <a:pt x="323378" y="2488837"/>
                </a:cubicBezTo>
                <a:cubicBezTo>
                  <a:pt x="325997" y="2490800"/>
                  <a:pt x="328615" y="2493419"/>
                  <a:pt x="331234" y="2495383"/>
                </a:cubicBezTo>
                <a:cubicBezTo>
                  <a:pt x="346944" y="2509129"/>
                  <a:pt x="363309" y="2522877"/>
                  <a:pt x="379675" y="2535969"/>
                </a:cubicBezTo>
                <a:cubicBezTo>
                  <a:pt x="388840" y="2543170"/>
                  <a:pt x="397349" y="2551025"/>
                  <a:pt x="406514" y="2558226"/>
                </a:cubicBezTo>
                <a:cubicBezTo>
                  <a:pt x="409132" y="2560190"/>
                  <a:pt x="411751" y="2562808"/>
                  <a:pt x="414369" y="2564772"/>
                </a:cubicBezTo>
                <a:cubicBezTo>
                  <a:pt x="416988" y="2566736"/>
                  <a:pt x="419606" y="2569354"/>
                  <a:pt x="422224" y="2571318"/>
                </a:cubicBezTo>
                <a:cubicBezTo>
                  <a:pt x="549874" y="2678020"/>
                  <a:pt x="669014" y="2788649"/>
                  <a:pt x="668359" y="2914335"/>
                </a:cubicBezTo>
                <a:lnTo>
                  <a:pt x="565585" y="2914335"/>
                </a:lnTo>
                <a:cubicBezTo>
                  <a:pt x="565585" y="2823998"/>
                  <a:pt x="459538" y="2727770"/>
                  <a:pt x="346289" y="2633506"/>
                </a:cubicBezTo>
                <a:cubicBezTo>
                  <a:pt x="343671" y="2631543"/>
                  <a:pt x="341052" y="2628924"/>
                  <a:pt x="338434" y="2626960"/>
                </a:cubicBezTo>
                <a:cubicBezTo>
                  <a:pt x="335815" y="2624996"/>
                  <a:pt x="333197" y="2622378"/>
                  <a:pt x="330579" y="2620414"/>
                </a:cubicBezTo>
                <a:cubicBezTo>
                  <a:pt x="323378" y="2614522"/>
                  <a:pt x="316177" y="2608631"/>
                  <a:pt x="308977" y="2602739"/>
                </a:cubicBezTo>
                <a:cubicBezTo>
                  <a:pt x="291302" y="2588338"/>
                  <a:pt x="272973" y="2573282"/>
                  <a:pt x="255298" y="2558226"/>
                </a:cubicBezTo>
                <a:cubicBezTo>
                  <a:pt x="252680" y="2556262"/>
                  <a:pt x="250062" y="2553643"/>
                  <a:pt x="247443" y="2551680"/>
                </a:cubicBezTo>
                <a:cubicBezTo>
                  <a:pt x="244825" y="2549716"/>
                  <a:pt x="242206" y="2547097"/>
                  <a:pt x="239588" y="2545134"/>
                </a:cubicBezTo>
                <a:cubicBezTo>
                  <a:pt x="176091" y="2491128"/>
                  <a:pt x="116194" y="2435813"/>
                  <a:pt x="72171" y="2377144"/>
                </a:cubicBezTo>
                <a:close/>
                <a:moveTo>
                  <a:pt x="0" y="2915645"/>
                </a:moveTo>
                <a:cubicBezTo>
                  <a:pt x="0" y="2787995"/>
                  <a:pt x="116521" y="2678020"/>
                  <a:pt x="240242" y="2572628"/>
                </a:cubicBezTo>
                <a:cubicBezTo>
                  <a:pt x="257917" y="2587683"/>
                  <a:pt x="276246" y="2602740"/>
                  <a:pt x="295229" y="2617796"/>
                </a:cubicBezTo>
                <a:cubicBezTo>
                  <a:pt x="301776" y="2623687"/>
                  <a:pt x="308977" y="2628925"/>
                  <a:pt x="315523" y="2634816"/>
                </a:cubicBezTo>
                <a:cubicBezTo>
                  <a:pt x="202275" y="2731698"/>
                  <a:pt x="102773" y="2823999"/>
                  <a:pt x="102773" y="2915645"/>
                </a:cubicBezTo>
                <a:close/>
              </a:path>
            </a:pathLst>
          </a:custGeom>
          <a:solidFill>
            <a:schemeClr val="tx2">
              <a:lumMod val="20000"/>
              <a:lumOff val="80000"/>
              <a:alpha val="20000"/>
            </a:schemeClr>
          </a:solidFill>
          <a:ln w="9525" cap="flat">
            <a:noFill/>
            <a:prstDash val="solid"/>
            <a:miter/>
          </a:ln>
        </p:spPr>
        <p:txBody>
          <a:bodyPr wrap="square" rtlCol="0" anchor="ctr">
            <a:noAutofit/>
          </a:bodyPr>
          <a:lstStyle/>
          <a:p>
            <a:endParaRPr lang="en-US" sz="900"/>
          </a:p>
        </p:txBody>
      </p:sp>
      <p:sp>
        <p:nvSpPr>
          <p:cNvPr id="106" name="Google Shape;116;p16"/>
          <p:cNvSpPr txBox="1">
            <a:spLocks noGrp="1"/>
          </p:cNvSpPr>
          <p:nvPr>
            <p:ph type="title"/>
          </p:nvPr>
        </p:nvSpPr>
        <p:spPr>
          <a:xfrm>
            <a:off x="0" y="446"/>
            <a:ext cx="12192000" cy="631718"/>
          </a:xfrm>
          <a:prstGeom prst="rect">
            <a:avLst/>
          </a:prstGeom>
          <a:solidFill>
            <a:srgbClr val="8B52F2"/>
          </a:solidFill>
        </p:spPr>
        <p:txBody>
          <a:bodyPr spcFirstLastPara="1" vert="horz" wrap="square" lIns="121884" tIns="121884" rIns="121884" bIns="121884" rtlCol="0" anchor="ctr" anchorCtr="0">
            <a:noAutofit/>
          </a:bodyPr>
          <a:lstStyle/>
          <a:p>
            <a:pPr>
              <a:lnSpc>
                <a:spcPct val="107000"/>
              </a:lnSpc>
              <a:spcAft>
                <a:spcPts val="400"/>
              </a:spcAft>
            </a:pPr>
            <a:r>
              <a:rPr lang="en-US" sz="2999" b="1" dirty="0">
                <a:solidFill>
                  <a:schemeClr val="bg1"/>
                </a:solidFill>
                <a:latin typeface="Calibri" panose="020F0502020204030204" pitchFamily="34" charset="0"/>
                <a:ea typeface="Calibri" panose="020F0502020204030204" pitchFamily="34" charset="0"/>
                <a:cs typeface="Times New Roman" panose="02020603050405020304" pitchFamily="18" charset="0"/>
              </a:rPr>
              <a:t>Machine Learning Model Development</a:t>
            </a:r>
            <a:endParaRPr lang="en-US" sz="2999"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1252661050"/>
              </p:ext>
            </p:extLst>
          </p:nvPr>
        </p:nvGraphicFramePr>
        <p:xfrm>
          <a:off x="-113135" y="730150"/>
          <a:ext cx="6747450" cy="569758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p:cNvGraphicFramePr/>
          <p:nvPr>
            <p:extLst>
              <p:ext uri="{D42A27DB-BD31-4B8C-83A1-F6EECF244321}">
                <p14:modId xmlns:p14="http://schemas.microsoft.com/office/powerpoint/2010/main" val="1581666123"/>
              </p:ext>
            </p:extLst>
          </p:nvPr>
        </p:nvGraphicFramePr>
        <p:xfrm>
          <a:off x="5721077" y="722811"/>
          <a:ext cx="6747450" cy="569758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4205157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3700" y="1449388"/>
            <a:ext cx="5016500" cy="4824412"/>
          </a:xfrm>
        </p:spPr>
        <p:txBody>
          <a:bodyPr>
            <a:noAutofit/>
          </a:bodyPr>
          <a:lstStyle/>
          <a:p>
            <a:pPr marL="0" indent="0">
              <a:buNone/>
            </a:pPr>
            <a:r>
              <a:rPr lang="en-US" dirty="0" smtClean="0"/>
              <a:t>1. </a:t>
            </a:r>
            <a:r>
              <a:rPr lang="en-US" b="1" dirty="0" smtClean="0"/>
              <a:t>Prepare Problem</a:t>
            </a:r>
          </a:p>
          <a:p>
            <a:pPr lvl="1"/>
            <a:r>
              <a:rPr lang="en-US" sz="2800" dirty="0" smtClean="0"/>
              <a:t>a</a:t>
            </a:r>
            <a:r>
              <a:rPr lang="en-US" sz="2800" dirty="0"/>
              <a:t>) </a:t>
            </a:r>
            <a:r>
              <a:rPr lang="en-US" sz="2800" dirty="0" smtClean="0"/>
              <a:t>Load </a:t>
            </a:r>
            <a:r>
              <a:rPr lang="en-US" sz="2800" dirty="0"/>
              <a:t>libraries</a:t>
            </a:r>
          </a:p>
          <a:p>
            <a:pPr lvl="1"/>
            <a:r>
              <a:rPr lang="en-US" sz="2800" dirty="0"/>
              <a:t>b</a:t>
            </a:r>
            <a:r>
              <a:rPr lang="en-US" sz="2800" dirty="0" smtClean="0"/>
              <a:t>) </a:t>
            </a:r>
            <a:r>
              <a:rPr lang="en-US" sz="2800" dirty="0"/>
              <a:t>Load dataset</a:t>
            </a:r>
          </a:p>
          <a:p>
            <a:pPr marL="0" indent="0">
              <a:buNone/>
            </a:pPr>
            <a:r>
              <a:rPr lang="en-US" b="1" dirty="0" smtClean="0"/>
              <a:t>2</a:t>
            </a:r>
            <a:r>
              <a:rPr lang="en-US" b="1" dirty="0"/>
              <a:t>. Summarize Data</a:t>
            </a:r>
          </a:p>
          <a:p>
            <a:pPr lvl="1"/>
            <a:r>
              <a:rPr lang="en-US" sz="2800" dirty="0"/>
              <a:t>a) Descriptive statistics</a:t>
            </a:r>
          </a:p>
          <a:p>
            <a:pPr lvl="1"/>
            <a:r>
              <a:rPr lang="en-US" sz="2800" dirty="0"/>
              <a:t>b) Data visualizations</a:t>
            </a:r>
          </a:p>
          <a:p>
            <a:pPr marL="0" indent="0">
              <a:buNone/>
            </a:pPr>
            <a:r>
              <a:rPr lang="en-US" b="1" dirty="0" smtClean="0"/>
              <a:t>3</a:t>
            </a:r>
            <a:r>
              <a:rPr lang="en-US" b="1" dirty="0"/>
              <a:t>. Prepare Data</a:t>
            </a:r>
          </a:p>
          <a:p>
            <a:pPr lvl="1"/>
            <a:r>
              <a:rPr lang="en-US" sz="2800" dirty="0"/>
              <a:t>a) Data Cleaning</a:t>
            </a:r>
          </a:p>
          <a:p>
            <a:pPr lvl="1"/>
            <a:r>
              <a:rPr lang="en-US" sz="2800" dirty="0"/>
              <a:t>b) Feature Selection</a:t>
            </a:r>
          </a:p>
          <a:p>
            <a:pPr lvl="1"/>
            <a:r>
              <a:rPr lang="en-US" sz="2800" dirty="0"/>
              <a:t>c) Data </a:t>
            </a:r>
            <a:r>
              <a:rPr lang="en-US" sz="2800" dirty="0" smtClean="0"/>
              <a:t>Transforms</a:t>
            </a:r>
            <a:endParaRPr lang="en-US" sz="2800" dirty="0"/>
          </a:p>
        </p:txBody>
      </p:sp>
      <p:sp>
        <p:nvSpPr>
          <p:cNvPr id="4" name="Content Placeholder 3"/>
          <p:cNvSpPr>
            <a:spLocks noGrp="1"/>
          </p:cNvSpPr>
          <p:nvPr>
            <p:ph sz="half" idx="2"/>
          </p:nvPr>
        </p:nvSpPr>
        <p:spPr>
          <a:xfrm>
            <a:off x="5161280" y="1322388"/>
            <a:ext cx="6687820" cy="4951412"/>
          </a:xfrm>
        </p:spPr>
        <p:txBody>
          <a:bodyPr>
            <a:noAutofit/>
          </a:bodyPr>
          <a:lstStyle/>
          <a:p>
            <a:pPr marL="0" indent="0">
              <a:buNone/>
            </a:pPr>
            <a:r>
              <a:rPr lang="en-US" b="1" dirty="0" smtClean="0"/>
              <a:t>4</a:t>
            </a:r>
            <a:r>
              <a:rPr lang="en-US" b="1" dirty="0"/>
              <a:t>. Evaluate Algorithms</a:t>
            </a:r>
          </a:p>
          <a:p>
            <a:pPr lvl="1"/>
            <a:r>
              <a:rPr lang="en-US" sz="2800" dirty="0"/>
              <a:t>a) Split-out validation dataset</a:t>
            </a:r>
          </a:p>
          <a:p>
            <a:pPr lvl="1"/>
            <a:r>
              <a:rPr lang="en-US" sz="2800" dirty="0"/>
              <a:t>b) </a:t>
            </a:r>
            <a:r>
              <a:rPr lang="en-US" sz="2800" dirty="0" smtClean="0"/>
              <a:t>Spot </a:t>
            </a:r>
            <a:r>
              <a:rPr lang="en-US" sz="2800" dirty="0"/>
              <a:t>Check </a:t>
            </a:r>
            <a:r>
              <a:rPr lang="en-US" sz="2800" dirty="0" smtClean="0"/>
              <a:t>Algorithms and compare metrics </a:t>
            </a:r>
            <a:r>
              <a:rPr lang="en-US" sz="2800" b="1" dirty="0" smtClean="0"/>
              <a:t>(</a:t>
            </a:r>
            <a:r>
              <a:rPr lang="en-US" sz="2800" b="1" dirty="0" smtClean="0">
                <a:solidFill>
                  <a:srgbClr val="FF0000"/>
                </a:solidFill>
              </a:rPr>
              <a:t>F1</a:t>
            </a:r>
            <a:r>
              <a:rPr lang="en-US" sz="2800" b="1" dirty="0" smtClean="0"/>
              <a:t> was used to choose best model)</a:t>
            </a:r>
            <a:endParaRPr lang="en-US" sz="2800" dirty="0" smtClean="0"/>
          </a:p>
          <a:p>
            <a:pPr marL="0" indent="0">
              <a:buNone/>
            </a:pPr>
            <a:r>
              <a:rPr lang="en-US" b="1" dirty="0" smtClean="0"/>
              <a:t>5</a:t>
            </a:r>
            <a:r>
              <a:rPr lang="en-US" b="1" dirty="0"/>
              <a:t>. Improve Accuracy</a:t>
            </a:r>
          </a:p>
          <a:p>
            <a:pPr lvl="1"/>
            <a:r>
              <a:rPr lang="en-US" sz="2800" dirty="0"/>
              <a:t>a) Algorithm </a:t>
            </a:r>
            <a:r>
              <a:rPr lang="en-US" sz="2800" dirty="0" smtClean="0"/>
              <a:t>Tuning (hyper parameter tuning) </a:t>
            </a:r>
            <a:endParaRPr lang="en-US" sz="2800" dirty="0"/>
          </a:p>
          <a:p>
            <a:pPr marL="0" indent="0">
              <a:buNone/>
            </a:pPr>
            <a:r>
              <a:rPr lang="en-US" b="1" dirty="0" smtClean="0"/>
              <a:t>6</a:t>
            </a:r>
            <a:r>
              <a:rPr lang="en-US" b="1" dirty="0"/>
              <a:t>. Finalize Model</a:t>
            </a:r>
          </a:p>
          <a:p>
            <a:pPr lvl="1"/>
            <a:r>
              <a:rPr lang="en-US" sz="2800" dirty="0"/>
              <a:t>a) Predictions on validation dataset</a:t>
            </a:r>
          </a:p>
          <a:p>
            <a:pPr lvl="1"/>
            <a:r>
              <a:rPr lang="en-US" sz="2800" dirty="0"/>
              <a:t>b) </a:t>
            </a:r>
            <a:r>
              <a:rPr lang="en-US" sz="2800" dirty="0" smtClean="0"/>
              <a:t>Feature </a:t>
            </a:r>
            <a:r>
              <a:rPr lang="en-US" sz="2800" dirty="0"/>
              <a:t>importance </a:t>
            </a:r>
            <a:r>
              <a:rPr lang="en-US" sz="2800" dirty="0" smtClean="0"/>
              <a:t>selection</a:t>
            </a:r>
            <a:endParaRPr lang="en-US" sz="2800" dirty="0"/>
          </a:p>
        </p:txBody>
      </p:sp>
      <p:sp>
        <p:nvSpPr>
          <p:cNvPr id="6" name="Google Shape;116;p16"/>
          <p:cNvSpPr txBox="1">
            <a:spLocks/>
          </p:cNvSpPr>
          <p:nvPr/>
        </p:nvSpPr>
        <p:spPr>
          <a:xfrm>
            <a:off x="0" y="12700"/>
            <a:ext cx="12192000" cy="631718"/>
          </a:xfrm>
          <a:prstGeom prst="rect">
            <a:avLst/>
          </a:prstGeom>
          <a:solidFill>
            <a:srgbClr val="8B52F2"/>
          </a:solidFill>
        </p:spPr>
        <p:txBody>
          <a:bodyPr spcFirstLastPara="1" vert="horz" wrap="square" lIns="121884" tIns="121884" rIns="121884" bIns="121884"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Aft>
                <a:spcPts val="400"/>
              </a:spcAft>
            </a:pPr>
            <a:r>
              <a:rPr lang="en-US" sz="2999" b="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THE MACHINE LEARNING PIPELINE</a:t>
            </a:r>
            <a:endParaRPr lang="en-US" sz="2999"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161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smtClean="0"/>
              <a:t>INCIDENT </a:t>
            </a:r>
            <a:r>
              <a:rPr lang="en-US" sz="8000" b="1" dirty="0"/>
              <a:t>IMD</a:t>
            </a:r>
            <a:endParaRPr lang="en-US" sz="8000" dirty="0"/>
          </a:p>
        </p:txBody>
      </p:sp>
      <p:sp>
        <p:nvSpPr>
          <p:cNvPr id="3" name="Subtitle 2"/>
          <p:cNvSpPr>
            <a:spLocks noGrp="1"/>
          </p:cNvSpPr>
          <p:nvPr>
            <p:ph type="subTitle" idx="1"/>
          </p:nvPr>
        </p:nvSpPr>
        <p:spPr>
          <a:xfrm>
            <a:off x="986790" y="4091940"/>
            <a:ext cx="10218420" cy="1691640"/>
          </a:xfrm>
        </p:spPr>
        <p:txBody>
          <a:bodyPr>
            <a:normAutofit/>
          </a:bodyPr>
          <a:lstStyle/>
          <a:p>
            <a:r>
              <a:rPr lang="en-US" sz="3000" b="1" dirty="0" smtClean="0"/>
              <a:t>Definition: </a:t>
            </a:r>
            <a:r>
              <a:rPr lang="en-US" sz="3000" dirty="0" smtClean="0"/>
              <a:t>Newly </a:t>
            </a:r>
            <a:r>
              <a:rPr lang="en-US" sz="3000" dirty="0"/>
              <a:t>occurring internalizing mental disorder </a:t>
            </a:r>
            <a:r>
              <a:rPr lang="en-US" sz="3000" dirty="0" smtClean="0"/>
              <a:t>(mood &amp; emotional disorders like anxiety, depression, </a:t>
            </a:r>
            <a:r>
              <a:rPr lang="en-US" sz="3000" dirty="0" err="1" smtClean="0"/>
              <a:t>ptsd</a:t>
            </a:r>
            <a:r>
              <a:rPr lang="en-US" sz="3000" dirty="0" smtClean="0"/>
              <a:t>) on </a:t>
            </a:r>
            <a:r>
              <a:rPr lang="en-US" sz="3000" dirty="0"/>
              <a:t>individuals who never </a:t>
            </a:r>
            <a:r>
              <a:rPr lang="en-US" sz="3000" dirty="0" smtClean="0"/>
              <a:t>had at the baseline. </a:t>
            </a:r>
            <a:endParaRPr lang="en-US" sz="3000" dirty="0"/>
          </a:p>
        </p:txBody>
      </p:sp>
    </p:spTree>
    <p:extLst>
      <p:ext uri="{BB962C8B-B14F-4D97-AF65-F5344CB8AC3E}">
        <p14:creationId xmlns:p14="http://schemas.microsoft.com/office/powerpoint/2010/main" val="109163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RESULTS/METHOD FOR INCIDENT IMD</a:t>
            </a:r>
          </a:p>
        </p:txBody>
      </p:sp>
      <p:sp>
        <p:nvSpPr>
          <p:cNvPr id="5" name="Content Placeholder 4"/>
          <p:cNvSpPr>
            <a:spLocks noGrp="1"/>
          </p:cNvSpPr>
          <p:nvPr>
            <p:ph idx="1"/>
          </p:nvPr>
        </p:nvSpPr>
        <p:spPr>
          <a:xfrm>
            <a:off x="838200" y="1463039"/>
            <a:ext cx="6454140" cy="4899185"/>
          </a:xfrm>
        </p:spPr>
        <p:txBody>
          <a:bodyPr>
            <a:noAutofit/>
          </a:bodyPr>
          <a:lstStyle/>
          <a:p>
            <a:r>
              <a:rPr lang="en-US" b="1" dirty="0" smtClean="0"/>
              <a:t>Descriptive statistics</a:t>
            </a:r>
          </a:p>
          <a:p>
            <a:r>
              <a:rPr lang="en-US" b="1" dirty="0" smtClean="0"/>
              <a:t>Data Size</a:t>
            </a:r>
          </a:p>
          <a:p>
            <a:pPr lvl="1"/>
            <a:r>
              <a:rPr lang="en-US" sz="2800" dirty="0" smtClean="0"/>
              <a:t>Variables = 29</a:t>
            </a:r>
          </a:p>
          <a:p>
            <a:pPr lvl="1"/>
            <a:r>
              <a:rPr lang="en-US" sz="2800" dirty="0" smtClean="0"/>
              <a:t>Sample size = 368</a:t>
            </a:r>
          </a:p>
          <a:p>
            <a:r>
              <a:rPr lang="en-US" b="1" dirty="0" smtClean="0"/>
              <a:t>Number of duplicates</a:t>
            </a:r>
          </a:p>
          <a:p>
            <a:pPr marL="457200" lvl="1" indent="0">
              <a:buNone/>
            </a:pPr>
            <a:r>
              <a:rPr lang="en-US" sz="2800" dirty="0" smtClean="0"/>
              <a:t>= 0</a:t>
            </a:r>
          </a:p>
          <a:p>
            <a:r>
              <a:rPr lang="en-US" b="1" dirty="0" smtClean="0"/>
              <a:t>Distribution of the data </a:t>
            </a:r>
          </a:p>
          <a:p>
            <a:pPr lvl="1"/>
            <a:r>
              <a:rPr lang="en-US" sz="2800" dirty="0" smtClean="0"/>
              <a:t>The numerical data were moderately skewed. </a:t>
            </a:r>
            <a:endParaRPr lang="en-US" sz="2800" dirty="0"/>
          </a:p>
        </p:txBody>
      </p:sp>
      <p:sp>
        <p:nvSpPr>
          <p:cNvPr id="7" name="TextBox 6"/>
          <p:cNvSpPr txBox="1"/>
          <p:nvPr/>
        </p:nvSpPr>
        <p:spPr>
          <a:xfrm>
            <a:off x="7772400" y="5992892"/>
            <a:ext cx="4107180" cy="369332"/>
          </a:xfrm>
          <a:prstGeom prst="rect">
            <a:avLst/>
          </a:prstGeom>
          <a:noFill/>
        </p:spPr>
        <p:txBody>
          <a:bodyPr wrap="square" rtlCol="0">
            <a:spAutoFit/>
          </a:bodyPr>
          <a:lstStyle/>
          <a:p>
            <a:r>
              <a:rPr lang="en-US" dirty="0" smtClean="0"/>
              <a:t>Figure 1: Plot for numerical data </a:t>
            </a:r>
            <a:endParaRPr lang="en-US" dirty="0"/>
          </a:p>
        </p:txBody>
      </p:sp>
      <p:pic>
        <p:nvPicPr>
          <p:cNvPr id="3" name="Picture 2"/>
          <p:cNvPicPr>
            <a:picLocks noChangeAspect="1"/>
          </p:cNvPicPr>
          <p:nvPr/>
        </p:nvPicPr>
        <p:blipFill>
          <a:blip r:embed="rId2"/>
          <a:stretch>
            <a:fillRect/>
          </a:stretch>
        </p:blipFill>
        <p:spPr>
          <a:xfrm>
            <a:off x="7292340" y="1463038"/>
            <a:ext cx="4133850" cy="3566161"/>
          </a:xfrm>
          <a:prstGeom prst="rect">
            <a:avLst/>
          </a:prstGeom>
        </p:spPr>
      </p:pic>
    </p:spTree>
    <p:extLst>
      <p:ext uri="{BB962C8B-B14F-4D97-AF65-F5344CB8AC3E}">
        <p14:creationId xmlns:p14="http://schemas.microsoft.com/office/powerpoint/2010/main" val="3219781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RESULTS/METHOD FOR INCIDENT IMD</a:t>
            </a:r>
            <a:endParaRPr lang="en-US" b="1" dirty="0"/>
          </a:p>
        </p:txBody>
      </p:sp>
      <p:sp>
        <p:nvSpPr>
          <p:cNvPr id="8" name="Content Placeholder 7"/>
          <p:cNvSpPr>
            <a:spLocks noGrp="1"/>
          </p:cNvSpPr>
          <p:nvPr>
            <p:ph idx="1"/>
          </p:nvPr>
        </p:nvSpPr>
        <p:spPr>
          <a:xfrm>
            <a:off x="914400" y="1668780"/>
            <a:ext cx="5875020" cy="4892039"/>
          </a:xfrm>
        </p:spPr>
        <p:txBody>
          <a:bodyPr>
            <a:normAutofit/>
          </a:bodyPr>
          <a:lstStyle/>
          <a:p>
            <a:r>
              <a:rPr lang="en-US" b="1" dirty="0" smtClean="0"/>
              <a:t>Target </a:t>
            </a:r>
            <a:endParaRPr lang="en-US" b="1" dirty="0"/>
          </a:p>
          <a:p>
            <a:pPr lvl="1"/>
            <a:r>
              <a:rPr lang="en-US" sz="2800" dirty="0"/>
              <a:t>The prevalence of Incident IMD was </a:t>
            </a:r>
            <a:r>
              <a:rPr lang="en-US" sz="2800" b="1" dirty="0">
                <a:solidFill>
                  <a:srgbClr val="FF0000"/>
                </a:solidFill>
              </a:rPr>
              <a:t>66.0%</a:t>
            </a:r>
            <a:r>
              <a:rPr lang="en-US" sz="2800" dirty="0"/>
              <a:t> (</a:t>
            </a:r>
            <a:r>
              <a:rPr lang="en-US" sz="2800" dirty="0" smtClean="0"/>
              <a:t>243/368)</a:t>
            </a:r>
          </a:p>
          <a:p>
            <a:pPr lvl="1"/>
            <a:endParaRPr lang="en-US" sz="2800" dirty="0"/>
          </a:p>
          <a:p>
            <a:pPr marL="228600" lvl="1">
              <a:spcBef>
                <a:spcPts val="1000"/>
              </a:spcBef>
            </a:pPr>
            <a:r>
              <a:rPr lang="en-US" sz="2800" b="1" dirty="0">
                <a:solidFill>
                  <a:prstClr val="black"/>
                </a:solidFill>
              </a:rPr>
              <a:t>Handling missing values</a:t>
            </a:r>
          </a:p>
          <a:p>
            <a:pPr marL="685800" lvl="2">
              <a:spcBef>
                <a:spcPts val="1000"/>
              </a:spcBef>
            </a:pPr>
            <a:r>
              <a:rPr lang="en-US" sz="2800" dirty="0">
                <a:solidFill>
                  <a:prstClr val="black"/>
                </a:solidFill>
              </a:rPr>
              <a:t>Categorical variables: </a:t>
            </a:r>
            <a:r>
              <a:rPr lang="en-US" sz="2800" b="1" dirty="0">
                <a:solidFill>
                  <a:prstClr val="black"/>
                </a:solidFill>
              </a:rPr>
              <a:t>Mode</a:t>
            </a:r>
          </a:p>
          <a:p>
            <a:pPr marL="685800" lvl="2">
              <a:spcBef>
                <a:spcPts val="1000"/>
              </a:spcBef>
            </a:pPr>
            <a:r>
              <a:rPr lang="en-US" sz="2800" dirty="0">
                <a:solidFill>
                  <a:prstClr val="black"/>
                </a:solidFill>
              </a:rPr>
              <a:t>Numerical variables: </a:t>
            </a:r>
            <a:r>
              <a:rPr lang="en-US" sz="2800" b="1" dirty="0">
                <a:solidFill>
                  <a:prstClr val="black"/>
                </a:solidFill>
              </a:rPr>
              <a:t>Mean </a:t>
            </a:r>
          </a:p>
          <a:p>
            <a:pPr lvl="1"/>
            <a:endParaRPr lang="en-US" sz="2800" dirty="0"/>
          </a:p>
        </p:txBody>
      </p:sp>
      <p:pic>
        <p:nvPicPr>
          <p:cNvPr id="7" name="Picture 6"/>
          <p:cNvPicPr>
            <a:picLocks noChangeAspect="1"/>
          </p:cNvPicPr>
          <p:nvPr/>
        </p:nvPicPr>
        <p:blipFill>
          <a:blip r:embed="rId2"/>
          <a:stretch>
            <a:fillRect/>
          </a:stretch>
        </p:blipFill>
        <p:spPr>
          <a:xfrm>
            <a:off x="6396044" y="1690688"/>
            <a:ext cx="4826631" cy="4350319"/>
          </a:xfrm>
          <a:prstGeom prst="rect">
            <a:avLst/>
          </a:prstGeom>
        </p:spPr>
      </p:pic>
    </p:spTree>
    <p:extLst>
      <p:ext uri="{BB962C8B-B14F-4D97-AF65-F5344CB8AC3E}">
        <p14:creationId xmlns:p14="http://schemas.microsoft.com/office/powerpoint/2010/main" val="41781081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1695</Words>
  <Application>Microsoft Office PowerPoint</Application>
  <PresentationFormat>Widescreen</PresentationFormat>
  <Paragraphs>432</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Fira Sans Extra Condensed</vt:lpstr>
      <vt:lpstr>Fira Sans Extra Condensed Medium</vt:lpstr>
      <vt:lpstr>Roboto</vt:lpstr>
      <vt:lpstr>Times New Roman</vt:lpstr>
      <vt:lpstr>Office Theme</vt:lpstr>
      <vt:lpstr>Predictors of Incident and Persistent Internalizing Mental Disorders Among Ugandan Children and Adolescents Living With HIV: A Machine Learning Approach</vt:lpstr>
      <vt:lpstr>CONCEPT OF THE STUDY</vt:lpstr>
      <vt:lpstr>STUDY AIMS</vt:lpstr>
      <vt:lpstr>METHOD</vt:lpstr>
      <vt:lpstr>Machine Learning Model Development</vt:lpstr>
      <vt:lpstr>PowerPoint Presentation</vt:lpstr>
      <vt:lpstr>INCIDENT IMD</vt:lpstr>
      <vt:lpstr>RESULTS/METHOD FOR INCIDENT IMD</vt:lpstr>
      <vt:lpstr>RESULTS/METHOD FOR INCIDENT IMD</vt:lpstr>
      <vt:lpstr>RESULTS/METHOD FOR INCIDENT IMD</vt:lpstr>
      <vt:lpstr>TRANSFORMATIONS FOR INCIDENT IMD</vt:lpstr>
      <vt:lpstr>MODEL SPOT-CHECKING FOR INCIDENT IMD</vt:lpstr>
      <vt:lpstr>IMPROVING ACCURACY FOR INCIDENT IMD</vt:lpstr>
      <vt:lpstr>IMPROVING ACCURACY FOR INCIDENT IMD</vt:lpstr>
      <vt:lpstr>PERFORMANCE OF BEST MODEL </vt:lpstr>
      <vt:lpstr>FEATURE IMPORTANCE FOR INCIDENT IMD</vt:lpstr>
      <vt:lpstr>CONCLUSION FOR INCIDENT IMD </vt:lpstr>
      <vt:lpstr>PERSISTENT IMD</vt:lpstr>
      <vt:lpstr>RESULTS/METHOD FOR PERSISTENT IMD</vt:lpstr>
      <vt:lpstr>RESULTS/METHOD FOR PERSISTENT IMD</vt:lpstr>
      <vt:lpstr>RESULTS/METHOD FOR PERSISTENT IMD</vt:lpstr>
      <vt:lpstr>TRANSFORMATIONS FOR PERSISTENT IMD</vt:lpstr>
      <vt:lpstr>MODEL SPOT-CHECKING FOR PERSISTENT IMD</vt:lpstr>
      <vt:lpstr>IMPROVING ACCURACY FOR PERSISTENT IMD</vt:lpstr>
      <vt:lpstr>IMPROVING ACCURACY FOR PERSISTENT IMD</vt:lpstr>
      <vt:lpstr>PERFORMANCE OF BEST MODEL </vt:lpstr>
      <vt:lpstr>FEATURE IMPORTANCE FOR PERSISTENT IMD</vt:lpstr>
      <vt:lpstr>CONCLUSION FOR PERSISTENT IMD </vt:lpstr>
      <vt:lpstr>OVERALL STUDY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Biological And Psychosocial Predictors of Incident and Persistent Internalizing Mental Disorders Among Ugandan Children and Adolescents Living With HIV: A Machine Learning Approach</dc:title>
  <dc:creator>Isaac</dc:creator>
  <cp:lastModifiedBy>Isaac</cp:lastModifiedBy>
  <cp:revision>36</cp:revision>
  <dcterms:created xsi:type="dcterms:W3CDTF">2024-03-16T10:20:12Z</dcterms:created>
  <dcterms:modified xsi:type="dcterms:W3CDTF">2024-05-13T14:37:54Z</dcterms:modified>
</cp:coreProperties>
</file>